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Override PartName="/ppt/authors.xml" ContentType="application/vnd.ms-powerpoint.author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16"/>
  </p:notesMasterIdLst>
  <p:sldIdLst>
    <p:sldId id="342" r:id="rId2"/>
    <p:sldId id="351" r:id="rId3"/>
    <p:sldId id="348" r:id="rId4"/>
    <p:sldId id="355" r:id="rId5"/>
    <p:sldId id="356" r:id="rId6"/>
    <p:sldId id="357" r:id="rId7"/>
    <p:sldId id="358" r:id="rId8"/>
    <p:sldId id="359" r:id="rId9"/>
    <p:sldId id="360" r:id="rId10"/>
    <p:sldId id="361" r:id="rId11"/>
    <p:sldId id="372" r:id="rId12"/>
    <p:sldId id="373" r:id="rId13"/>
    <p:sldId id="374" r:id="rId14"/>
    <p:sldId id="375"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73EBF9"/>
    <a:srgbClr val="4D95A3"/>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B2AE25A-29A1-4A2C-954D-88FB2A835051}" v="100" dt="2023-10-26T22:50:32.26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5646"/>
  </p:normalViewPr>
  <p:slideViewPr>
    <p:cSldViewPr snapToGrid="0" snapToObjects="1" showGuides="1">
      <p:cViewPr varScale="1">
        <p:scale>
          <a:sx n="78" d="100"/>
          <a:sy n="78" d="100"/>
        </p:scale>
        <p:origin x="82" y="23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69" Type="http://schemas.microsoft.com/office/2018/10/relationships/authors" Target="authors.xml"/></Relationships>
</file>

<file path=ppt/media/hdphoto1.wdp>
</file>

<file path=ppt/media/image1.png>
</file>

<file path=ppt/media/image2.png>
</file>

<file path=ppt/media/image3.jpg>
</file>

<file path=ppt/media/image4.jp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dirty="0"/>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dirty="0"/>
              <a:t>Click to edit Master title style</a:t>
            </a:r>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dirty="0"/>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dirty="0"/>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dirty="0"/>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dirty="0"/>
              <a:t>Click to edit Master title style</a:t>
            </a:r>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dirty="0"/>
              <a:t>Click to edit Master title style</a:t>
            </a:r>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endParaRPr lang="en-US"/>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dirty="0"/>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1677971" y="997296"/>
            <a:ext cx="9164424" cy="1611203"/>
          </a:xfrm>
        </p:spPr>
        <p:txBody>
          <a:bodyPr/>
          <a:lstStyle/>
          <a:p>
            <a:pPr>
              <a:lnSpc>
                <a:spcPct val="150000"/>
              </a:lnSpc>
            </a:pPr>
            <a:r>
              <a:rPr lang="en-US" sz="4000" dirty="0">
                <a:latin typeface="Times New Roman" panose="02020603050405020304" pitchFamily="18" charset="0"/>
                <a:ea typeface="Calibri" panose="020F0502020204030204" pitchFamily="34" charset="0"/>
                <a:cs typeface="Times New Roman" panose="02020603050405020304" pitchFamily="18" charset="0"/>
              </a:rPr>
              <a:t>AN TOÀN BẢO MẬT THÔNG TIN</a:t>
            </a:r>
          </a:p>
        </p:txBody>
      </p:sp>
      <p:sp>
        <p:nvSpPr>
          <p:cNvPr id="11" name="TextBox 10">
            <a:extLst>
              <a:ext uri="{FF2B5EF4-FFF2-40B4-BE49-F238E27FC236}">
                <a16:creationId xmlns:a16="http://schemas.microsoft.com/office/drawing/2014/main" id="{8CBFC55C-49DA-EEE4-60FF-C06BCF95CE43}"/>
              </a:ext>
            </a:extLst>
          </p:cNvPr>
          <p:cNvSpPr txBox="1"/>
          <p:nvPr/>
        </p:nvSpPr>
        <p:spPr>
          <a:xfrm>
            <a:off x="1245909" y="3628545"/>
            <a:ext cx="9700182" cy="1315425"/>
          </a:xfrm>
          <a:prstGeom prst="rect">
            <a:avLst/>
          </a:prstGeom>
          <a:noFill/>
        </p:spPr>
        <p:txBody>
          <a:bodyPr wrap="square" rtlCol="0">
            <a:spAutoFit/>
          </a:bodyPr>
          <a:lstStyle/>
          <a:p>
            <a:pPr algn="ctr">
              <a:lnSpc>
                <a:spcPct val="150000"/>
              </a:lnSpc>
              <a:spcAft>
                <a:spcPts val="800"/>
              </a:spcAft>
            </a:pP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Nghiên</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cứu</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về</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thuật</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toán</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mã</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hóa</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vegenere</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và</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ứng</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dụng</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bảo</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mật</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tại</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a:t>
            </a:r>
            <a:r>
              <a:rPr lang="en-US" sz="2800" b="1" dirty="0" err="1">
                <a:solidFill>
                  <a:schemeClr val="accent1">
                    <a:lumMod val="40000"/>
                    <a:lumOff val="60000"/>
                  </a:schemeClr>
                </a:solidFill>
                <a:latin typeface="Times New Roman" panose="02020603050405020304" pitchFamily="18" charset="0"/>
                <a:cs typeface="Times New Roman" panose="02020603050405020304" pitchFamily="18" charset="0"/>
              </a:rPr>
              <a:t>công</a:t>
            </a:r>
            <a:r>
              <a:rPr lang="en-US" sz="2800" b="1" dirty="0">
                <a:solidFill>
                  <a:schemeClr val="accent1">
                    <a:lumMod val="40000"/>
                    <a:lumOff val="60000"/>
                  </a:schemeClr>
                </a:solidFill>
                <a:latin typeface="Times New Roman" panose="02020603050405020304" pitchFamily="18" charset="0"/>
                <a:cs typeface="Times New Roman" panose="02020603050405020304" pitchFamily="18" charset="0"/>
              </a:rPr>
              <a:t> ty FPT Shop</a:t>
            </a:r>
            <a:endParaRPr lang="vi-VN" sz="4400" dirty="0">
              <a:solidFill>
                <a:schemeClr val="accent1">
                  <a:lumMod val="40000"/>
                  <a:lumOff val="60000"/>
                </a:schemeClr>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4980314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10</a:t>
            </a:fld>
            <a:endParaRPr lang="en-US"/>
          </a:p>
        </p:txBody>
      </p:sp>
      <p:sp>
        <p:nvSpPr>
          <p:cNvPr id="9" name="Text Placeholder 3">
            <a:extLst>
              <a:ext uri="{FF2B5EF4-FFF2-40B4-BE49-F238E27FC236}">
                <a16:creationId xmlns:a16="http://schemas.microsoft.com/office/drawing/2014/main" id="{B1F00BDC-6831-D2E4-FA8E-168BC7B0B375}"/>
              </a:ext>
            </a:extLst>
          </p:cNvPr>
          <p:cNvSpPr txBox="1">
            <a:spLocks/>
          </p:cNvSpPr>
          <p:nvPr/>
        </p:nvSpPr>
        <p:spPr>
          <a:xfrm>
            <a:off x="2543310" y="637869"/>
            <a:ext cx="7090884" cy="47487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21" name="TextBox 20">
            <a:extLst>
              <a:ext uri="{FF2B5EF4-FFF2-40B4-BE49-F238E27FC236}">
                <a16:creationId xmlns:a16="http://schemas.microsoft.com/office/drawing/2014/main" id="{86CCC870-8094-A6FD-5F45-6067B47F21EA}"/>
              </a:ext>
            </a:extLst>
          </p:cNvPr>
          <p:cNvSpPr txBox="1"/>
          <p:nvPr/>
        </p:nvSpPr>
        <p:spPr>
          <a:xfrm>
            <a:off x="1217643" y="1807729"/>
            <a:ext cx="10188792" cy="2534027"/>
          </a:xfrm>
          <a:prstGeom prst="rect">
            <a:avLst/>
          </a:prstGeom>
          <a:noFill/>
        </p:spPr>
        <p:txBody>
          <a:bodyPr wrap="square" rtlCol="0">
            <a:spAutoFit/>
          </a:bodyPr>
          <a:lstStyle/>
          <a:p>
            <a:pPr algn="just">
              <a:lnSpc>
                <a:spcPct val="150000"/>
              </a:lnSpc>
            </a:pPr>
            <a:r>
              <a:rPr lang="vi-VN" dirty="0">
                <a:solidFill>
                  <a:srgbClr val="73EBF9"/>
                </a:solidFill>
              </a:rPr>
              <a:t>Giải mã văn bản:</a:t>
            </a:r>
          </a:p>
          <a:p>
            <a:pPr algn="just">
              <a:lnSpc>
                <a:spcPct val="150000"/>
              </a:lnSpc>
            </a:pPr>
            <a:r>
              <a:rPr lang="vi-VN" dirty="0">
                <a:solidFill>
                  <a:srgbClr val="73EBF9"/>
                </a:solidFill>
              </a:rPr>
              <a:t>•</a:t>
            </a:r>
            <a:r>
              <a:rPr lang="en-US" dirty="0">
                <a:solidFill>
                  <a:srgbClr val="73EBF9"/>
                </a:solidFill>
              </a:rPr>
              <a:t>   </a:t>
            </a:r>
            <a:r>
              <a:rPr lang="vi-VN" dirty="0">
                <a:solidFill>
                  <a:srgbClr val="73EBF9"/>
                </a:solidFill>
              </a:rPr>
              <a:t>Chuẩn bị từ khóa: Sử dụng từ khóa cùng đã được sử dụng để mã hoá văn bản.</a:t>
            </a:r>
          </a:p>
          <a:p>
            <a:pPr algn="just">
              <a:lnSpc>
                <a:spcPct val="150000"/>
              </a:lnSpc>
            </a:pPr>
            <a:r>
              <a:rPr lang="vi-VN" dirty="0">
                <a:solidFill>
                  <a:srgbClr val="73EBF9"/>
                </a:solidFill>
              </a:rPr>
              <a:t>•</a:t>
            </a:r>
            <a:r>
              <a:rPr lang="en-US" dirty="0">
                <a:solidFill>
                  <a:srgbClr val="73EBF9"/>
                </a:solidFill>
              </a:rPr>
              <a:t>   </a:t>
            </a:r>
            <a:r>
              <a:rPr lang="vi-VN" dirty="0">
                <a:solidFill>
                  <a:srgbClr val="73EBF9"/>
                </a:solidFill>
              </a:rPr>
              <a:t>Chuẩn bị bảng mã Vigenère: Tạo lại bảng mã Vigenère hoặc sử dụng bảng đã được tạo khi mã hoá.</a:t>
            </a:r>
          </a:p>
          <a:p>
            <a:pPr algn="just">
              <a:lnSpc>
                <a:spcPct val="150000"/>
              </a:lnSpc>
            </a:pPr>
            <a:r>
              <a:rPr lang="vi-VN" dirty="0">
                <a:solidFill>
                  <a:srgbClr val="73EBF9"/>
                </a:solidFill>
              </a:rPr>
              <a:t>•</a:t>
            </a:r>
            <a:r>
              <a:rPr lang="en-US" dirty="0">
                <a:solidFill>
                  <a:srgbClr val="73EBF9"/>
                </a:solidFill>
              </a:rPr>
              <a:t>   </a:t>
            </a:r>
            <a:r>
              <a:rPr lang="vi-VN" dirty="0">
                <a:solidFill>
                  <a:srgbClr val="73EBF9"/>
                </a:solidFill>
              </a:rPr>
              <a:t>Giải mã văn bản: Duyệt qua từng ký tự của văn bản mã hóa và từng ký tự của từ khóa. Sử dụng phép dịch chuyển ngược trên bảng mã Vigenère để giải mã từng ký tự của văn bản.</a:t>
            </a:r>
          </a:p>
        </p:txBody>
      </p:sp>
    </p:spTree>
    <p:extLst>
      <p:ext uri="{BB962C8B-B14F-4D97-AF65-F5344CB8AC3E}">
        <p14:creationId xmlns:p14="http://schemas.microsoft.com/office/powerpoint/2010/main" val="41868101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11</a:t>
            </a:fld>
            <a:endParaRPr lang="en-US"/>
          </a:p>
        </p:txBody>
      </p:sp>
      <p:sp>
        <p:nvSpPr>
          <p:cNvPr id="9" name="Text Placeholder 3">
            <a:extLst>
              <a:ext uri="{FF2B5EF4-FFF2-40B4-BE49-F238E27FC236}">
                <a16:creationId xmlns:a16="http://schemas.microsoft.com/office/drawing/2014/main" id="{B1F00BDC-6831-D2E4-FA8E-168BC7B0B375}"/>
              </a:ext>
            </a:extLst>
          </p:cNvPr>
          <p:cNvSpPr txBox="1">
            <a:spLocks/>
          </p:cNvSpPr>
          <p:nvPr/>
        </p:nvSpPr>
        <p:spPr>
          <a:xfrm>
            <a:off x="3159248" y="510343"/>
            <a:ext cx="9032752" cy="76975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vi-VN" dirty="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III</a:t>
            </a:r>
            <a:r>
              <a:rPr lang="vi-VN"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Cài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Đặt</a:t>
            </a:r>
            <a:endParaRPr lang="en-US"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DB27381E-D8F1-152B-5F8F-03DB1BEF71EB}"/>
              </a:ext>
            </a:extLst>
          </p:cNvPr>
          <p:cNvSpPr txBox="1"/>
          <p:nvPr/>
        </p:nvSpPr>
        <p:spPr>
          <a:xfrm>
            <a:off x="1563812" y="1363790"/>
            <a:ext cx="7851281" cy="400110"/>
          </a:xfrm>
          <a:prstGeom prst="rect">
            <a:avLst/>
          </a:prstGeom>
          <a:noFill/>
        </p:spPr>
        <p:txBody>
          <a:bodyPr wrap="square" rtlCol="0">
            <a:spAutoFit/>
          </a:bodyPr>
          <a:lstStyle/>
          <a:p>
            <a:r>
              <a:rPr lang="en-US" sz="2000" dirty="0">
                <a:solidFill>
                  <a:srgbClr val="73EBF9"/>
                </a:solidFill>
                <a:latin typeface="Times New Roman" panose="02020603050405020304" pitchFamily="18" charset="0"/>
                <a:cs typeface="Times New Roman" panose="02020603050405020304" pitchFamily="18" charset="0"/>
              </a:rPr>
              <a:t>1</a:t>
            </a:r>
            <a:r>
              <a:rPr lang="vi-VN" sz="2000" dirty="0">
                <a:solidFill>
                  <a:srgbClr val="73EBF9"/>
                </a:solidFill>
                <a:latin typeface="Times New Roman" panose="02020603050405020304" pitchFamily="18" charset="0"/>
                <a:cs typeface="Times New Roman" panose="02020603050405020304" pitchFamily="18" charset="0"/>
              </a:rPr>
              <a:t>. T</a:t>
            </a:r>
            <a:r>
              <a:rPr lang="en-US" sz="2000" dirty="0" err="1">
                <a:solidFill>
                  <a:srgbClr val="73EBF9"/>
                </a:solidFill>
                <a:latin typeface="Times New Roman" panose="02020603050405020304" pitchFamily="18" charset="0"/>
                <a:cs typeface="Times New Roman" panose="02020603050405020304" pitchFamily="18" charset="0"/>
              </a:rPr>
              <a:t>hiết</a:t>
            </a:r>
            <a:r>
              <a:rPr lang="en-US" sz="2000" dirty="0">
                <a:solidFill>
                  <a:srgbClr val="73EBF9"/>
                </a:solidFill>
                <a:latin typeface="Times New Roman" panose="02020603050405020304" pitchFamily="18" charset="0"/>
                <a:cs typeface="Times New Roman" panose="02020603050405020304" pitchFamily="18" charset="0"/>
              </a:rPr>
              <a:t> </a:t>
            </a:r>
            <a:r>
              <a:rPr lang="en-US" sz="2000" dirty="0" err="1">
                <a:solidFill>
                  <a:srgbClr val="73EBF9"/>
                </a:solidFill>
                <a:latin typeface="Times New Roman" panose="02020603050405020304" pitchFamily="18" charset="0"/>
                <a:cs typeface="Times New Roman" panose="02020603050405020304" pitchFamily="18" charset="0"/>
              </a:rPr>
              <a:t>kế</a:t>
            </a:r>
            <a:endParaRPr lang="vi-VN" sz="2000" dirty="0">
              <a:solidFill>
                <a:srgbClr val="73EBF9"/>
              </a:solidFill>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5384FB52-EF43-40BB-8472-F2534EB3506F}"/>
              </a:ext>
            </a:extLst>
          </p:cNvPr>
          <p:cNvPicPr>
            <a:picLocks noChangeAspect="1"/>
          </p:cNvPicPr>
          <p:nvPr/>
        </p:nvPicPr>
        <p:blipFill>
          <a:blip r:embed="rId2"/>
          <a:stretch>
            <a:fillRect/>
          </a:stretch>
        </p:blipFill>
        <p:spPr>
          <a:xfrm>
            <a:off x="1481592" y="1973353"/>
            <a:ext cx="7933501" cy="4617970"/>
          </a:xfrm>
          <a:prstGeom prst="rect">
            <a:avLst/>
          </a:prstGeom>
        </p:spPr>
      </p:pic>
    </p:spTree>
    <p:extLst>
      <p:ext uri="{BB962C8B-B14F-4D97-AF65-F5344CB8AC3E}">
        <p14:creationId xmlns:p14="http://schemas.microsoft.com/office/powerpoint/2010/main" val="7070494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12</a:t>
            </a:fld>
            <a:endParaRPr lang="en-US"/>
          </a:p>
        </p:txBody>
      </p:sp>
      <p:sp>
        <p:nvSpPr>
          <p:cNvPr id="9" name="Text Placeholder 3">
            <a:extLst>
              <a:ext uri="{FF2B5EF4-FFF2-40B4-BE49-F238E27FC236}">
                <a16:creationId xmlns:a16="http://schemas.microsoft.com/office/drawing/2014/main" id="{B1F00BDC-6831-D2E4-FA8E-168BC7B0B375}"/>
              </a:ext>
            </a:extLst>
          </p:cNvPr>
          <p:cNvSpPr txBox="1">
            <a:spLocks/>
          </p:cNvSpPr>
          <p:nvPr/>
        </p:nvSpPr>
        <p:spPr>
          <a:xfrm>
            <a:off x="3159248" y="680872"/>
            <a:ext cx="9032752" cy="76975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2" name="TextBox 11">
            <a:extLst>
              <a:ext uri="{FF2B5EF4-FFF2-40B4-BE49-F238E27FC236}">
                <a16:creationId xmlns:a16="http://schemas.microsoft.com/office/drawing/2014/main" id="{DB27381E-D8F1-152B-5F8F-03DB1BEF71EB}"/>
              </a:ext>
            </a:extLst>
          </p:cNvPr>
          <p:cNvSpPr txBox="1"/>
          <p:nvPr/>
        </p:nvSpPr>
        <p:spPr>
          <a:xfrm>
            <a:off x="868848" y="55830"/>
            <a:ext cx="7851281" cy="811954"/>
          </a:xfrm>
          <a:prstGeom prst="rect">
            <a:avLst/>
          </a:prstGeom>
          <a:noFill/>
        </p:spPr>
        <p:txBody>
          <a:bodyPr wrap="square" rtlCol="0">
            <a:spAutoFit/>
          </a:bodyPr>
          <a:lstStyle/>
          <a:p>
            <a:endParaRPr lang="en-US" sz="2000" dirty="0">
              <a:solidFill>
                <a:srgbClr val="73EBF9"/>
              </a:solidFill>
              <a:latin typeface="Times New Roman" panose="02020603050405020304" pitchFamily="18" charset="0"/>
              <a:cs typeface="Times New Roman" panose="02020603050405020304" pitchFamily="18" charset="0"/>
            </a:endParaRPr>
          </a:p>
          <a:p>
            <a:pPr>
              <a:lnSpc>
                <a:spcPct val="150000"/>
              </a:lnSpc>
            </a:pPr>
            <a:r>
              <a:rPr lang="en-US" sz="2000" dirty="0">
                <a:solidFill>
                  <a:srgbClr val="73EBF9"/>
                </a:solidFill>
                <a:latin typeface="Times New Roman" panose="02020603050405020304" pitchFamily="18" charset="0"/>
                <a:cs typeface="Times New Roman" panose="02020603050405020304" pitchFamily="18" charset="0"/>
              </a:rPr>
              <a:t>2. </a:t>
            </a:r>
            <a:r>
              <a:rPr lang="en-US" sz="2000" dirty="0" err="1">
                <a:solidFill>
                  <a:srgbClr val="73EBF9"/>
                </a:solidFill>
                <a:latin typeface="Times New Roman" panose="02020603050405020304" pitchFamily="18" charset="0"/>
                <a:cs typeface="Times New Roman" panose="02020603050405020304" pitchFamily="18" charset="0"/>
              </a:rPr>
              <a:t>Chạy</a:t>
            </a:r>
            <a:r>
              <a:rPr lang="en-US" sz="2000" dirty="0">
                <a:solidFill>
                  <a:srgbClr val="73EBF9"/>
                </a:solidFill>
                <a:latin typeface="Times New Roman" panose="02020603050405020304" pitchFamily="18" charset="0"/>
                <a:cs typeface="Times New Roman" panose="02020603050405020304" pitchFamily="18" charset="0"/>
              </a:rPr>
              <a:t> </a:t>
            </a:r>
            <a:r>
              <a:rPr lang="en-US" sz="2000" dirty="0" err="1">
                <a:solidFill>
                  <a:srgbClr val="73EBF9"/>
                </a:solidFill>
                <a:latin typeface="Times New Roman" panose="02020603050405020304" pitchFamily="18" charset="0"/>
                <a:cs typeface="Times New Roman" panose="02020603050405020304" pitchFamily="18" charset="0"/>
              </a:rPr>
              <a:t>Thử</a:t>
            </a:r>
            <a:endParaRPr lang="vi-VN" sz="2000" dirty="0">
              <a:solidFill>
                <a:srgbClr val="73EBF9"/>
              </a:solidFill>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F65565A7-A5D4-4233-9D8F-D73C233633AB}"/>
              </a:ext>
            </a:extLst>
          </p:cNvPr>
          <p:cNvPicPr/>
          <p:nvPr/>
        </p:nvPicPr>
        <p:blipFill>
          <a:blip r:embed="rId2"/>
          <a:stretch>
            <a:fillRect/>
          </a:stretch>
        </p:blipFill>
        <p:spPr>
          <a:xfrm>
            <a:off x="370633" y="1917088"/>
            <a:ext cx="5569423" cy="4674235"/>
          </a:xfrm>
          <a:prstGeom prst="rect">
            <a:avLst/>
          </a:prstGeom>
        </p:spPr>
      </p:pic>
      <p:pic>
        <p:nvPicPr>
          <p:cNvPr id="3" name="Picture 2">
            <a:extLst>
              <a:ext uri="{FF2B5EF4-FFF2-40B4-BE49-F238E27FC236}">
                <a16:creationId xmlns:a16="http://schemas.microsoft.com/office/drawing/2014/main" id="{2204AA55-3EE1-4478-99C2-81DD7D253ECB}"/>
              </a:ext>
            </a:extLst>
          </p:cNvPr>
          <p:cNvPicPr>
            <a:picLocks noChangeAspect="1"/>
          </p:cNvPicPr>
          <p:nvPr/>
        </p:nvPicPr>
        <p:blipFill>
          <a:blip r:embed="rId3"/>
          <a:stretch>
            <a:fillRect/>
          </a:stretch>
        </p:blipFill>
        <p:spPr>
          <a:xfrm>
            <a:off x="6349078" y="1888752"/>
            <a:ext cx="5535094" cy="4730906"/>
          </a:xfrm>
          <a:prstGeom prst="rect">
            <a:avLst/>
          </a:prstGeom>
        </p:spPr>
      </p:pic>
    </p:spTree>
    <p:extLst>
      <p:ext uri="{BB962C8B-B14F-4D97-AF65-F5344CB8AC3E}">
        <p14:creationId xmlns:p14="http://schemas.microsoft.com/office/powerpoint/2010/main" val="4117094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2521F8-62A3-4F49-8540-78652A69BD3F}"/>
              </a:ext>
            </a:extLst>
          </p:cNvPr>
          <p:cNvSpPr>
            <a:spLocks noGrp="1"/>
          </p:cNvSpPr>
          <p:nvPr>
            <p:ph type="title"/>
          </p:nvPr>
        </p:nvSpPr>
        <p:spPr>
          <a:xfrm>
            <a:off x="835370" y="365125"/>
            <a:ext cx="10515601" cy="1162017"/>
          </a:xfrm>
        </p:spPr>
        <p:txBody>
          <a:bodyPr/>
          <a:lstStyle/>
          <a:p>
            <a:r>
              <a:rPr lang="en-US" sz="2000" dirty="0">
                <a:solidFill>
                  <a:schemeClr val="accent3">
                    <a:lumMod val="75000"/>
                  </a:schemeClr>
                </a:solidFill>
                <a:latin typeface="Times New Roman" panose="02020603050405020304" pitchFamily="18" charset="0"/>
                <a:cs typeface="Times New Roman" panose="02020603050405020304" pitchFamily="18" charset="0"/>
              </a:rPr>
              <a:t>IV.</a:t>
            </a:r>
            <a:r>
              <a:rPr lang="en-US" b="1" dirty="0">
                <a:solidFill>
                  <a:schemeClr val="accent3">
                    <a:lumMod val="75000"/>
                  </a:schemeClr>
                </a:solidFill>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Giới</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thiệu</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về</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ứng</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dụng</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bảo</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mật</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tại</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công</a:t>
            </a:r>
            <a:r>
              <a:rPr lang="en-US" sz="2000" b="1" dirty="0">
                <a:solidFill>
                  <a:schemeClr val="accent3">
                    <a:lumMod val="75000"/>
                  </a:schemeClr>
                </a:solidFill>
                <a:latin typeface="Times New Roman" panose="02020603050405020304" pitchFamily="18" charset="0"/>
                <a:cs typeface="Times New Roman" panose="02020603050405020304" pitchFamily="18" charset="0"/>
              </a:rPr>
              <a:t> ty FPT Shop</a:t>
            </a:r>
            <a:endParaRPr lang="en-US" sz="2000" dirty="0">
              <a:solidFill>
                <a:schemeClr val="accent3">
                  <a:lumMod val="75000"/>
                </a:schemeClr>
              </a:solidFill>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5D93A257-648A-400B-8432-651845E448F3}"/>
              </a:ext>
            </a:extLst>
          </p:cNvPr>
          <p:cNvSpPr/>
          <p:nvPr/>
        </p:nvSpPr>
        <p:spPr>
          <a:xfrm>
            <a:off x="1065229" y="1833243"/>
            <a:ext cx="10671142" cy="3785652"/>
          </a:xfrm>
          <a:prstGeom prst="rect">
            <a:avLst/>
          </a:prstGeom>
        </p:spPr>
        <p:txBody>
          <a:bodyPr wrap="square">
            <a:spAutoFit/>
          </a:bodyPr>
          <a:lstStyle/>
          <a:p>
            <a:r>
              <a:rPr lang="en-US" sz="2000" dirty="0">
                <a:solidFill>
                  <a:schemeClr val="accent3">
                    <a:lumMod val="75000"/>
                  </a:schemeClr>
                </a:solidFill>
              </a:rPr>
              <a:t>	</a:t>
            </a:r>
            <a:r>
              <a:rPr lang="vi-VN" sz="2000" dirty="0">
                <a:solidFill>
                  <a:schemeClr val="accent3">
                    <a:lumMod val="75000"/>
                  </a:schemeClr>
                </a:solidFill>
              </a:rPr>
              <a:t>Với ứng dụng bảo mật của FPT Shop - một giải pháp an toàn và đáng tin cậy để bảo vệ thông tin quan trọng và hệ thống của công ty. Với cam kết mang lại sự an ninh hàng đầu, ứng dụng bảo mật của chúng tôi không chỉ là một công cụ mạnh mẽ để ngăn chặn các mối đe dọa mạng, mà còn là một bước tiến vượt trội trong việc bảo vệ danh tiếng và tài sản của doanh nghiệp.</a:t>
            </a:r>
            <a:endParaRPr lang="en-US" sz="2000" dirty="0">
              <a:solidFill>
                <a:schemeClr val="accent3">
                  <a:lumMod val="75000"/>
                </a:schemeClr>
              </a:solidFill>
            </a:endParaRPr>
          </a:p>
          <a:p>
            <a:endParaRPr lang="vi-VN" sz="2000" dirty="0">
              <a:solidFill>
                <a:schemeClr val="accent3">
                  <a:lumMod val="75000"/>
                </a:schemeClr>
              </a:solidFill>
            </a:endParaRPr>
          </a:p>
          <a:p>
            <a:r>
              <a:rPr lang="en-US" sz="2000" dirty="0">
                <a:solidFill>
                  <a:schemeClr val="accent3">
                    <a:lumMod val="75000"/>
                  </a:schemeClr>
                </a:solidFill>
              </a:rPr>
              <a:t>	</a:t>
            </a:r>
            <a:r>
              <a:rPr lang="vi-VN" sz="2000" dirty="0">
                <a:solidFill>
                  <a:schemeClr val="accent3">
                    <a:lumMod val="75000"/>
                  </a:schemeClr>
                </a:solidFill>
              </a:rPr>
              <a:t>Được xây dựng trên nền tảng của những công nghệ bảo mật tiên tiến nhất, ứng dụng của chúng tôi cung cấp một loạt các tính năng quan trọng như quản lý danh sách đen và trắng, xác thực đa yếu tố, giám sát và nhật ký hệ thống, phân quyền người dùng, tường lửa ứng dụng, và bảo vệ dữ liệu. Điều này giúp FPT Shop giảm thiểu rủi ro từ các cuộc tấn công mạng và đảm bảo rằng thông tin quan trọng của công ty được bảo vệ một cách tốt nhất.</a:t>
            </a:r>
          </a:p>
        </p:txBody>
      </p:sp>
    </p:spTree>
    <p:extLst>
      <p:ext uri="{BB962C8B-B14F-4D97-AF65-F5344CB8AC3E}">
        <p14:creationId xmlns:p14="http://schemas.microsoft.com/office/powerpoint/2010/main" val="24788676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04B9F-80C9-44E2-8546-63553F3CC0A3}"/>
              </a:ext>
            </a:extLst>
          </p:cNvPr>
          <p:cNvSpPr>
            <a:spLocks noGrp="1"/>
          </p:cNvSpPr>
          <p:nvPr>
            <p:ph type="title"/>
          </p:nvPr>
        </p:nvSpPr>
        <p:spPr>
          <a:xfrm>
            <a:off x="835370" y="365126"/>
            <a:ext cx="10515601" cy="782760"/>
          </a:xfrm>
        </p:spPr>
        <p:txBody>
          <a:bodyPr/>
          <a:lstStyle/>
          <a:p>
            <a:r>
              <a:rPr lang="en-US" sz="2000" b="1" dirty="0" err="1">
                <a:latin typeface="Times New Roman" panose="02020603050405020304" pitchFamily="18" charset="0"/>
                <a:cs typeface="Times New Roman" panose="02020603050405020304" pitchFamily="18" charset="0"/>
              </a:rPr>
              <a:t>Tính</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năng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có</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thể</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được</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tích</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hợp</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vào</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ứng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dụng</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bảo</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mật</a:t>
            </a:r>
            <a:r>
              <a:rPr lang="en-US" sz="2000" b="1" dirty="0">
                <a:latin typeface="Times New Roman" panose="02020603050405020304" pitchFamily="18" charset="0"/>
                <a:cs typeface="Times New Roman" panose="02020603050405020304" pitchFamily="18" charset="0"/>
              </a:rPr>
              <a:t> </a:t>
            </a:r>
            <a:r>
              <a:rPr lang="en-US" sz="2000" b="1" dirty="0" err="1">
                <a:latin typeface="Times New Roman" panose="02020603050405020304" pitchFamily="18" charset="0"/>
                <a:cs typeface="Times New Roman" panose="02020603050405020304" pitchFamily="18" charset="0"/>
              </a:rPr>
              <a:t>của</a:t>
            </a:r>
            <a:r>
              <a:rPr lang="en-US" sz="2000" b="1" dirty="0">
                <a:latin typeface="Times New Roman" panose="02020603050405020304" pitchFamily="18" charset="0"/>
                <a:cs typeface="Times New Roman" panose="02020603050405020304" pitchFamily="18" charset="0"/>
              </a:rPr>
              <a:t> FPT Shop</a:t>
            </a:r>
            <a:br>
              <a:rPr lang="en-US" sz="2000" b="1" dirty="0">
                <a:latin typeface="Times New Roman" panose="02020603050405020304" pitchFamily="18"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E6B1C65D-DE26-4B82-8FE8-C10196B31B15}"/>
              </a:ext>
            </a:extLst>
          </p:cNvPr>
          <p:cNvSpPr/>
          <p:nvPr/>
        </p:nvSpPr>
        <p:spPr>
          <a:xfrm>
            <a:off x="920212" y="978202"/>
            <a:ext cx="10026977" cy="5632311"/>
          </a:xfrm>
          <a:prstGeom prst="rect">
            <a:avLst/>
          </a:prstGeom>
        </p:spPr>
        <p:txBody>
          <a:bodyPr wrap="square">
            <a:spAutoFit/>
          </a:bodyPr>
          <a:lstStyle/>
          <a:p>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Quản lý danh sách đen và trắng: Đảm bảo rằng các thiết bị và ứng dụng được phép hoặc không được phép kết nối với mạng nội bộ của công ty.</a:t>
            </a:r>
          </a:p>
          <a:p>
            <a:r>
              <a:rPr lang="vi-VN" sz="2000" dirty="0">
                <a:solidFill>
                  <a:schemeClr val="accent3">
                    <a:lumMod val="75000"/>
                  </a:schemeClr>
                </a:solidFill>
                <a:latin typeface="Times New Roman" panose="02020603050405020304" pitchFamily="18" charset="0"/>
                <a:cs typeface="Times New Roman" panose="02020603050405020304" pitchFamily="18" charset="0"/>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Xác thực đa yếu tố (MFA): Đảm bảo rằng việc đăng nhập vào hệ thống yêu cầu xác thực không chỉ bằng mật khẩu mà còn cần sự xác nhận bằng các phương tiện khác như mã OTP (One-Time Password) hoặc cảm biến sinh trắc học.</a:t>
            </a:r>
          </a:p>
          <a:p>
            <a:r>
              <a:rPr lang="vi-VN" sz="2000" dirty="0">
                <a:solidFill>
                  <a:schemeClr val="accent3">
                    <a:lumMod val="75000"/>
                  </a:schemeClr>
                </a:solidFill>
                <a:latin typeface="Times New Roman" panose="02020603050405020304" pitchFamily="18" charset="0"/>
                <a:cs typeface="Times New Roman" panose="02020603050405020304" pitchFamily="18" charset="0"/>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Giám sát và nhật ký hệ thống: Theo dõi và ghi lại hoạt động trên hệ thống, bao gồm cả các sự kiện như đăng nhập, truy cập vào tài nguyên nhạy cảm, và thay đổi cấu hình.</a:t>
            </a:r>
          </a:p>
          <a:p>
            <a:r>
              <a:rPr lang="vi-VN" sz="2000" dirty="0">
                <a:solidFill>
                  <a:schemeClr val="accent3">
                    <a:lumMod val="75000"/>
                  </a:schemeClr>
                </a:solidFill>
                <a:latin typeface="Times New Roman" panose="02020603050405020304" pitchFamily="18" charset="0"/>
                <a:cs typeface="Times New Roman" panose="02020603050405020304" pitchFamily="18" charset="0"/>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Phân quyền người dùng: Xác định các vai trò người dùng khác nhau và quyền truy cập tương ứng với từng vai trò. Điều này giúp giảm thiểu rủi ro từ việc lạm dụng quyền truy cập.</a:t>
            </a:r>
          </a:p>
          <a:p>
            <a:r>
              <a:rPr lang="vi-VN" sz="2000" dirty="0">
                <a:solidFill>
                  <a:schemeClr val="accent3">
                    <a:lumMod val="75000"/>
                  </a:schemeClr>
                </a:solidFill>
                <a:latin typeface="Times New Roman" panose="02020603050405020304" pitchFamily="18" charset="0"/>
                <a:cs typeface="Times New Roman" panose="02020603050405020304" pitchFamily="18" charset="0"/>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Tường lửa ứng dụng (WAF): Bảo vệ các ứng dụng web khỏi các cuộc tấn công bằng cách kiểm soát, giám sát và lọc lưu lượng mạng tới và từ các ứng dụng web.</a:t>
            </a:r>
          </a:p>
          <a:p>
            <a:r>
              <a:rPr lang="vi-VN" sz="2000" dirty="0">
                <a:solidFill>
                  <a:schemeClr val="accent3">
                    <a:lumMod val="75000"/>
                  </a:schemeClr>
                </a:solidFill>
                <a:latin typeface="Times New Roman" panose="02020603050405020304" pitchFamily="18" charset="0"/>
                <a:cs typeface="Times New Roman" panose="02020603050405020304" pitchFamily="18" charset="0"/>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Bảo vệ dữ liệu: Mã hóa dữ liệu nhạy cảm trong lưu trữ và truyền tải, đảm bảo rằng thông tin quan trọng không bị tiết lộ trong trường hợp xâm nhập hoặc mất mát dữ liệu.</a:t>
            </a:r>
          </a:p>
          <a:p>
            <a:r>
              <a:rPr lang="vi-VN"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Đào tạo an ninh thông tin cho nhân viên: Cung cấp các khóa học và tài liệu để nâng cao nhận thức về an ninh thông tin cho nhân viên, giúp họ nhận biết và phòng tránh các mối đe dọa an ninh.</a:t>
            </a:r>
          </a:p>
          <a:p>
            <a:r>
              <a:rPr lang="vi-VN" sz="2000" dirty="0">
                <a:solidFill>
                  <a:schemeClr val="accent3">
                    <a:lumMod val="75000"/>
                  </a:schemeClr>
                </a:solidFill>
                <a:latin typeface="Times New Roman" panose="02020603050405020304" pitchFamily="18" charset="0"/>
                <a:cs typeface="Times New Roman" panose="02020603050405020304" pitchFamily="18" charset="0"/>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Cập nhật và bảo trì định kỳ: Đảm bảo rằng tất cả các hệ thống và phần mềm đều được cập nhật với các bản vá an ninh mới nhất để giảm thiểu rủi ro từ các lỗ hổng bảo mật.</a:t>
            </a:r>
          </a:p>
        </p:txBody>
      </p:sp>
    </p:spTree>
    <p:extLst>
      <p:ext uri="{BB962C8B-B14F-4D97-AF65-F5344CB8AC3E}">
        <p14:creationId xmlns:p14="http://schemas.microsoft.com/office/powerpoint/2010/main" val="3019706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THÀNH VIÊN</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a:xfrm>
            <a:off x="829680" y="3020695"/>
            <a:ext cx="6888665" cy="2988220"/>
          </a:xfrm>
        </p:spPr>
        <p:txBody>
          <a:bodyPr/>
          <a:lstStyle/>
          <a:p>
            <a:pPr>
              <a:lnSpc>
                <a:spcPct val="150000"/>
              </a:lnSpc>
              <a:spcBef>
                <a:spcPts val="0"/>
              </a:spcBef>
            </a:pPr>
            <a:r>
              <a:rPr lang="en-US" dirty="0" err="1">
                <a:latin typeface="Times New Roman" panose="02020603050405020304" pitchFamily="18" charset="0"/>
                <a:cs typeface="Times New Roman" panose="02020603050405020304" pitchFamily="18" charset="0"/>
              </a:rPr>
              <a:t>Phạm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Hồng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Sáng</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20213103</a:t>
            </a:r>
            <a:endParaRPr lang="en-US" dirty="0">
              <a:latin typeface="Times New Roman" panose="02020603050405020304" pitchFamily="18" charset="0"/>
              <a:cs typeface="Times New Roman" panose="02020603050405020304" pitchFamily="18" charset="0"/>
            </a:endParaRPr>
          </a:p>
          <a:p>
            <a:pPr>
              <a:lnSpc>
                <a:spcPct val="150000"/>
              </a:lnSpc>
              <a:spcBef>
                <a:spcPts val="0"/>
              </a:spcBef>
            </a:pPr>
            <a:r>
              <a:rPr lang="en-US" dirty="0" err="1">
                <a:latin typeface="Times New Roman" panose="02020603050405020304" pitchFamily="18" charset="0"/>
                <a:cs typeface="Times New Roman" panose="02020603050405020304" pitchFamily="18" charset="0"/>
              </a:rPr>
              <a:t>Phạm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Ngọc</a:t>
            </a:r>
            <a:r>
              <a:rPr lang="en-US" dirty="0">
                <a:latin typeface="Times New Roman" panose="02020603050405020304" pitchFamily="18" charset="0"/>
                <a:cs typeface="Times New Roman" panose="02020603050405020304" pitchFamily="18" charset="0"/>
              </a:rPr>
              <a:t> Nam	             </a:t>
            </a:r>
            <a:r>
              <a:rPr lang="en-US" b="1" dirty="0">
                <a:latin typeface="Times New Roman" panose="02020603050405020304" pitchFamily="18" charset="0"/>
                <a:cs typeface="Times New Roman" panose="02020603050405020304" pitchFamily="18" charset="0"/>
              </a:rPr>
              <a:t>20213198</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Nguyễn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Ngọc</a:t>
            </a:r>
            <a:r>
              <a:rPr lang="en-US" dirty="0">
                <a:latin typeface="Times New Roman" panose="02020603050405020304" pitchFamily="18" charset="0"/>
                <a:cs typeface="Times New Roman" panose="02020603050405020304" pitchFamily="18" charset="0"/>
              </a:rPr>
              <a:t> Vi               </a:t>
            </a:r>
            <a:r>
              <a:rPr lang="en-US" b="1" dirty="0">
                <a:latin typeface="Times New Roman" panose="02020603050405020304" pitchFamily="18" charset="0"/>
                <a:cs typeface="Times New Roman" panose="02020603050405020304" pitchFamily="18" charset="0"/>
              </a:rPr>
              <a:t>20213200</a:t>
            </a:r>
          </a:p>
          <a:p>
            <a:pPr>
              <a:lnSpc>
                <a:spcPct val="150000"/>
              </a:lnSpc>
              <a:spcBef>
                <a:spcPts val="0"/>
              </a:spcBef>
            </a:pPr>
            <a:r>
              <a:rPr lang="en-US" dirty="0" err="1">
                <a:latin typeface="Times New Roman" panose="02020603050405020304" pitchFamily="18" charset="0"/>
                <a:cs typeface="Times New Roman" panose="02020603050405020304" pitchFamily="18" charset="0"/>
              </a:rPr>
              <a:t>Trần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Văn</a:t>
            </a:r>
            <a:r>
              <a:rPr lang="en-US" dirty="0">
                <a:latin typeface="Times New Roman" panose="02020603050405020304" pitchFamily="18" charset="0"/>
                <a:cs typeface="Times New Roman" panose="02020603050405020304" pitchFamily="18" charset="0"/>
              </a:rPr>
              <a:t> S</a:t>
            </a:r>
            <a:r>
              <a:rPr lang="vi-VN" dirty="0">
                <a:latin typeface="Times New Roman" panose="02020603050405020304" pitchFamily="18" charset="0"/>
                <a:cs typeface="Times New Roman" panose="02020603050405020304" pitchFamily="18" charset="0"/>
              </a:rPr>
              <a:t>ơ</a:t>
            </a:r>
            <a:r>
              <a:rPr lang="en-US" dirty="0">
                <a:latin typeface="Times New Roman" panose="02020603050405020304" pitchFamily="18" charset="0"/>
                <a:cs typeface="Times New Roman" panose="02020603050405020304" pitchFamily="18" charset="0"/>
              </a:rPr>
              <a:t>n	             </a:t>
            </a:r>
            <a:r>
              <a:rPr lang="en-US" b="1" dirty="0">
                <a:latin typeface="Times New Roman" panose="02020603050405020304" pitchFamily="18" charset="0"/>
                <a:cs typeface="Times New Roman" panose="02020603050405020304" pitchFamily="18" charset="0"/>
              </a:rPr>
              <a:t>20213199</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Hoàng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Trọng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Đại</a:t>
            </a:r>
            <a:r>
              <a:rPr lang="en-US" dirty="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             20213158</a:t>
            </a:r>
            <a:r>
              <a:rPr lang="en-US" dirty="0">
                <a:latin typeface="Times New Roman" panose="02020603050405020304" pitchFamily="18" charset="0"/>
                <a:cs typeface="Times New Roman" panose="02020603050405020304" pitchFamily="18" charset="0"/>
              </a:rPr>
              <a:t>		</a:t>
            </a:r>
          </a:p>
          <a:p>
            <a:pPr>
              <a:spcBef>
                <a:spcPts val="0"/>
              </a:spcBef>
            </a:pPr>
            <a:endParaRPr lang="en-US" dirty="0">
              <a:latin typeface="Times New Roman" panose="02020603050405020304" pitchFamily="18" charset="0"/>
              <a:cs typeface="Times New Roman" panose="02020603050405020304" pitchFamily="18" charset="0"/>
            </a:endParaRP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a:p>
        </p:txBody>
      </p:sp>
    </p:spTree>
    <p:extLst>
      <p:ext uri="{BB962C8B-B14F-4D97-AF65-F5344CB8AC3E}">
        <p14:creationId xmlns:p14="http://schemas.microsoft.com/office/powerpoint/2010/main" val="22490313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3</a:t>
            </a:fld>
            <a:endParaRPr lang="en-US"/>
          </a:p>
        </p:txBody>
      </p:sp>
      <p:sp>
        <p:nvSpPr>
          <p:cNvPr id="9" name="Text Placeholder 3">
            <a:extLst>
              <a:ext uri="{FF2B5EF4-FFF2-40B4-BE49-F238E27FC236}">
                <a16:creationId xmlns:a16="http://schemas.microsoft.com/office/drawing/2014/main" id="{B1F00BDC-6831-D2E4-FA8E-168BC7B0B375}"/>
              </a:ext>
            </a:extLst>
          </p:cNvPr>
          <p:cNvSpPr txBox="1">
            <a:spLocks/>
          </p:cNvSpPr>
          <p:nvPr/>
        </p:nvSpPr>
        <p:spPr>
          <a:xfrm>
            <a:off x="2658769" y="421710"/>
            <a:ext cx="7204005" cy="597042"/>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Times New Roman" panose="02020603050405020304" pitchFamily="18" charset="0"/>
                <a:cs typeface="Times New Roman" panose="02020603050405020304" pitchFamily="18" charset="0"/>
              </a:rPr>
              <a:t>I. </a:t>
            </a:r>
            <a:r>
              <a:rPr lang="en-US" dirty="0" err="1">
                <a:latin typeface="Times New Roman" panose="02020603050405020304" pitchFamily="18" charset="0"/>
                <a:cs typeface="Times New Roman" panose="02020603050405020304" pitchFamily="18" charset="0"/>
              </a:rPr>
              <a:t>Tổng</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quan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đề</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tài</a:t>
            </a:r>
            <a:endParaRPr lang="en-US"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DB27381E-D8F1-152B-5F8F-03DB1BEF71EB}"/>
              </a:ext>
            </a:extLst>
          </p:cNvPr>
          <p:cNvSpPr txBox="1"/>
          <p:nvPr/>
        </p:nvSpPr>
        <p:spPr>
          <a:xfrm>
            <a:off x="876693" y="1341631"/>
            <a:ext cx="8944453" cy="830997"/>
          </a:xfrm>
          <a:prstGeom prst="rect">
            <a:avLst/>
          </a:prstGeom>
          <a:noFill/>
        </p:spPr>
        <p:txBody>
          <a:bodyPr wrap="square" rtlCol="0">
            <a:spAutoFit/>
          </a:bodyPr>
          <a:lstStyle/>
          <a:p>
            <a:r>
              <a:rPr lang="en-US" sz="2400" dirty="0">
                <a:solidFill>
                  <a:schemeClr val="accent3">
                    <a:lumMod val="75000"/>
                  </a:schemeClr>
                </a:solidFill>
                <a:latin typeface="Times New Roman" panose="02020603050405020304" pitchFamily="18" charset="0"/>
                <a:cs typeface="Times New Roman" panose="02020603050405020304" pitchFamily="18" charset="0"/>
              </a:rPr>
              <a:t>1. </a:t>
            </a:r>
            <a:r>
              <a:rPr lang="en-US" sz="2000" b="1" dirty="0">
                <a:solidFill>
                  <a:schemeClr val="accent3">
                    <a:lumMod val="75000"/>
                  </a:schemeClr>
                </a:solidFill>
                <a:latin typeface="Times New Roman" panose="02020603050405020304" pitchFamily="18" charset="0"/>
                <a:cs typeface="Times New Roman" panose="02020603050405020304" pitchFamily="18" charset="0"/>
              </a:rPr>
              <a:t>An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toàn</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bảo</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mât</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thông</a:t>
            </a:r>
            <a:r>
              <a:rPr lang="en-US" sz="2000" b="1" dirty="0">
                <a:solidFill>
                  <a:schemeClr val="accent3">
                    <a:lumMod val="75000"/>
                  </a:schemeClr>
                </a:solidFill>
                <a:latin typeface="Times New Roman" panose="02020603050405020304" pitchFamily="18" charset="0"/>
                <a:cs typeface="Times New Roman" panose="02020603050405020304" pitchFamily="18" charset="0"/>
              </a:rPr>
              <a:t> tin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va</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mât</a:t>
            </a:r>
            <a:r>
              <a:rPr lang="en-US" sz="2000" b="1" dirty="0">
                <a:solidFill>
                  <a:schemeClr val="accent3">
                    <a:lumMod val="75000"/>
                  </a:schemeClr>
                </a:solidFill>
                <a:latin typeface="Times New Roman" panose="02020603050405020304" pitchFamily="18" charset="0"/>
                <a:cs typeface="Times New Roman" panose="02020603050405020304" pitchFamily="18" charset="0"/>
              </a:rPr>
              <a:t>̣ mã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học</a:t>
            </a:r>
            <a:endParaRPr lang="en-US" sz="2000" dirty="0">
              <a:solidFill>
                <a:schemeClr val="accent3">
                  <a:lumMod val="75000"/>
                </a:schemeClr>
              </a:solidFill>
              <a:latin typeface="Times New Roman" panose="02020603050405020304" pitchFamily="18" charset="0"/>
              <a:cs typeface="Times New Roman" panose="02020603050405020304" pitchFamily="18" charset="0"/>
            </a:endParaRPr>
          </a:p>
          <a:p>
            <a:endParaRPr lang="vi-VN" sz="2400" dirty="0">
              <a:solidFill>
                <a:schemeClr val="accent3">
                  <a:lumMod val="75000"/>
                </a:schemeClr>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86CCC870-8094-A6FD-5F45-6067B47F21EA}"/>
              </a:ext>
            </a:extLst>
          </p:cNvPr>
          <p:cNvSpPr txBox="1"/>
          <p:nvPr/>
        </p:nvSpPr>
        <p:spPr>
          <a:xfrm>
            <a:off x="876693" y="1828877"/>
            <a:ext cx="10058400" cy="4336059"/>
          </a:xfrm>
          <a:prstGeom prst="rect">
            <a:avLst/>
          </a:prstGeom>
          <a:noFill/>
        </p:spPr>
        <p:txBody>
          <a:bodyPr wrap="square" rtlCol="0">
            <a:spAutoFit/>
          </a:bodyPr>
          <a:lstStyle/>
          <a:p>
            <a:pPr>
              <a:lnSpc>
                <a:spcPct val="150000"/>
              </a:lnSpc>
            </a:pP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Tính</a:t>
            </a:r>
            <a:r>
              <a:rPr lang="en-US" dirty="0">
                <a:solidFill>
                  <a:schemeClr val="accent3">
                    <a:lumMod val="75000"/>
                  </a:schemeClr>
                </a:solidFill>
                <a:latin typeface="Times New Roman" panose="02020603050405020304" pitchFamily="18" charset="0"/>
                <a:cs typeface="Times New Roman" panose="02020603050405020304" pitchFamily="18" charset="0"/>
              </a:rPr>
              <a:t> an </a:t>
            </a:r>
            <a:r>
              <a:rPr lang="en-US" dirty="0" err="1">
                <a:solidFill>
                  <a:schemeClr val="accent3">
                    <a:lumMod val="75000"/>
                  </a:schemeClr>
                </a:solidFill>
                <a:latin typeface="Times New Roman" panose="02020603050405020304" pitchFamily="18" charset="0"/>
                <a:cs typeface="Times New Roman" panose="02020603050405020304" pitchFamily="18" charset="0"/>
              </a:rPr>
              <a:t>toàn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về</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măt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vât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ly</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của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các</a:t>
            </a:r>
            <a:r>
              <a:rPr lang="en-US" dirty="0">
                <a:solidFill>
                  <a:schemeClr val="accent3">
                    <a:lumMod val="75000"/>
                  </a:schemeClr>
                </a:solidFill>
                <a:latin typeface="Times New Roman" panose="02020603050405020304" pitchFamily="18" charset="0"/>
                <a:cs typeface="Times New Roman" panose="02020603050405020304" pitchFamily="18" charset="0"/>
              </a:rPr>
              <a:t> lá </a:t>
            </a:r>
            <a:r>
              <a:rPr lang="en-US" dirty="0" err="1">
                <a:solidFill>
                  <a:schemeClr val="accent3">
                    <a:lumMod val="75000"/>
                  </a:schemeClr>
                </a:solidFill>
                <a:latin typeface="Times New Roman" panose="02020603050405020304" pitchFamily="18" charset="0"/>
                <a:cs typeface="Times New Roman" panose="02020603050405020304" pitchFamily="18" charset="0"/>
              </a:rPr>
              <a:t>thứ</a:t>
            </a:r>
            <a:r>
              <a:rPr lang="en-US" dirty="0">
                <a:solidFill>
                  <a:schemeClr val="accent3">
                    <a:lumMod val="75000"/>
                  </a:schemeClr>
                </a:solidFill>
                <a:latin typeface="Times New Roman" panose="02020603050405020304" pitchFamily="18" charset="0"/>
                <a:cs typeface="Times New Roman" panose="02020603050405020304" pitchFamily="18" charset="0"/>
              </a:rPr>
              <a:t> là </a:t>
            </a:r>
            <a:r>
              <a:rPr lang="en-US" dirty="0" err="1">
                <a:solidFill>
                  <a:schemeClr val="accent3">
                    <a:lumMod val="75000"/>
                  </a:schemeClr>
                </a:solidFill>
                <a:latin typeface="Times New Roman" panose="02020603050405020304" pitchFamily="18" charset="0"/>
                <a:cs typeface="Times New Roman" panose="02020603050405020304" pitchFamily="18" charset="0"/>
              </a:rPr>
              <a:t>han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chê</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nó</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có</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thê</a:t>
            </a:r>
            <a:r>
              <a:rPr lang="en-US" dirty="0">
                <a:solidFill>
                  <a:schemeClr val="accent3">
                    <a:lumMod val="75000"/>
                  </a:schemeClr>
                </a:solidFill>
                <a:latin typeface="Times New Roman" panose="02020603050405020304" pitchFamily="18" charset="0"/>
                <a:cs typeface="Times New Roman" panose="02020603050405020304" pitchFamily="18" charset="0"/>
              </a:rPr>
              <a:t>̉ bị </a:t>
            </a:r>
            <a:r>
              <a:rPr lang="en-US" dirty="0" err="1">
                <a:solidFill>
                  <a:schemeClr val="accent3">
                    <a:lumMod val="75000"/>
                  </a:schemeClr>
                </a:solidFill>
                <a:latin typeface="Times New Roman" panose="02020603050405020304" pitchFamily="18" charset="0"/>
                <a:cs typeface="Times New Roman" panose="02020603050405020304" pitchFamily="18" charset="0"/>
              </a:rPr>
              <a:t>xem</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trộm</a:t>
            </a:r>
            <a:r>
              <a:rPr lang="en-US" dirty="0">
                <a:solidFill>
                  <a:schemeClr val="accent3">
                    <a:lumMod val="75000"/>
                  </a:schemeClr>
                </a:solidFill>
                <a:latin typeface="Times New Roman" panose="02020603050405020304" pitchFamily="18" charset="0"/>
                <a:cs typeface="Times New Roman" panose="02020603050405020304" pitchFamily="18" charset="0"/>
              </a:rPr>
              <a:t> ) </a:t>
            </a:r>
            <a:r>
              <a:rPr lang="en-US" dirty="0" err="1">
                <a:solidFill>
                  <a:schemeClr val="accent3">
                    <a:lumMod val="75000"/>
                  </a:schemeClr>
                </a:solidFill>
                <a:latin typeface="Times New Roman" panose="02020603050405020304" pitchFamily="18" charset="0"/>
                <a:cs typeface="Times New Roman" panose="02020603050405020304" pitchFamily="18" charset="0"/>
              </a:rPr>
              <a:t>nên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đê</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đảm</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bảo</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sự</a:t>
            </a:r>
            <a:r>
              <a:rPr lang="en-US" dirty="0">
                <a:solidFill>
                  <a:schemeClr val="accent3">
                    <a:lumMod val="75000"/>
                  </a:schemeClr>
                </a:solidFill>
                <a:latin typeface="Times New Roman" panose="02020603050405020304" pitchFamily="18" charset="0"/>
                <a:cs typeface="Times New Roman" panose="02020603050405020304" pitchFamily="18" charset="0"/>
              </a:rPr>
              <a:t> bí </a:t>
            </a:r>
            <a:r>
              <a:rPr lang="en-US" dirty="0" err="1">
                <a:solidFill>
                  <a:schemeClr val="accent3">
                    <a:lumMod val="75000"/>
                  </a:schemeClr>
                </a:solidFill>
                <a:latin typeface="Times New Roman" panose="02020603050405020304" pitchFamily="18" charset="0"/>
                <a:cs typeface="Times New Roman" panose="02020603050405020304" pitchFamily="18" charset="0"/>
              </a:rPr>
              <a:t>mật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của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bức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thư</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pháp</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luật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đưa</a:t>
            </a:r>
            <a:r>
              <a:rPr lang="en-US" dirty="0">
                <a:solidFill>
                  <a:schemeClr val="accent3">
                    <a:lumMod val="75000"/>
                  </a:schemeClr>
                </a:solidFill>
                <a:latin typeface="Times New Roman" panose="02020603050405020304" pitchFamily="18" charset="0"/>
                <a:cs typeface="Times New Roman" panose="02020603050405020304" pitchFamily="18" charset="0"/>
              </a:rPr>
              <a:t> ra qui </a:t>
            </a:r>
            <a:r>
              <a:rPr lang="en-US" dirty="0" err="1">
                <a:solidFill>
                  <a:schemeClr val="accent3">
                    <a:lumMod val="75000"/>
                  </a:schemeClr>
                </a:solidFill>
                <a:latin typeface="Times New Roman" panose="02020603050405020304" pitchFamily="18" charset="0"/>
                <a:cs typeface="Times New Roman" panose="02020603050405020304" pitchFamily="18" charset="0"/>
              </a:rPr>
              <a:t>định</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viêc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xem</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thư</a:t>
            </a:r>
            <a:r>
              <a:rPr lang="en-US" dirty="0">
                <a:solidFill>
                  <a:schemeClr val="accent3">
                    <a:lumMod val="75000"/>
                  </a:schemeClr>
                </a:solidFill>
                <a:latin typeface="Times New Roman" panose="02020603050405020304" pitchFamily="18" charset="0"/>
                <a:cs typeface="Times New Roman" panose="02020603050405020304" pitchFamily="18" charset="0"/>
              </a:rPr>
              <a:t> mà </a:t>
            </a:r>
            <a:r>
              <a:rPr lang="en-US" dirty="0" err="1">
                <a:solidFill>
                  <a:schemeClr val="accent3">
                    <a:lumMod val="75000"/>
                  </a:schemeClr>
                </a:solidFill>
                <a:latin typeface="Times New Roman" panose="02020603050405020304" pitchFamily="18" charset="0"/>
                <a:cs typeface="Times New Roman" panose="02020603050405020304" pitchFamily="18" charset="0"/>
              </a:rPr>
              <a:t>không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được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sự</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đồng</a:t>
            </a:r>
            <a:r>
              <a:rPr lang="en-US" dirty="0">
                <a:solidFill>
                  <a:schemeClr val="accent3">
                    <a:lumMod val="75000"/>
                  </a:schemeClr>
                </a:solidFill>
                <a:latin typeface="Times New Roman" panose="02020603050405020304" pitchFamily="18" charset="0"/>
                <a:cs typeface="Times New Roman" panose="02020603050405020304" pitchFamily="18" charset="0"/>
              </a:rPr>
              <a:t> ý </a:t>
            </a:r>
            <a:r>
              <a:rPr lang="en-US" dirty="0" err="1">
                <a:solidFill>
                  <a:schemeClr val="accent3">
                    <a:lumMod val="75000"/>
                  </a:schemeClr>
                </a:solidFill>
                <a:latin typeface="Times New Roman" panose="02020603050405020304" pitchFamily="18" charset="0"/>
                <a:cs typeface="Times New Roman" panose="02020603050405020304" pitchFamily="18" charset="0"/>
              </a:rPr>
              <a:t>của</a:t>
            </a:r>
            <a:r>
              <a:rPr lang="en-US" dirty="0">
                <a:solidFill>
                  <a:schemeClr val="accent3">
                    <a:lumMod val="75000"/>
                  </a:schemeClr>
                </a:solidFill>
                <a:latin typeface="Times New Roman" panose="02020603050405020304" pitchFamily="18" charset="0"/>
                <a:cs typeface="Times New Roman" panose="02020603050405020304" pitchFamily="18" charset="0"/>
              </a:rPr>
              <a:t> chủ </a:t>
            </a:r>
            <a:r>
              <a:rPr lang="en-US" dirty="0" err="1">
                <a:solidFill>
                  <a:schemeClr val="accent3">
                    <a:lumMod val="75000"/>
                  </a:schemeClr>
                </a:solidFill>
                <a:latin typeface="Times New Roman" panose="02020603050405020304" pitchFamily="18" charset="0"/>
                <a:cs typeface="Times New Roman" panose="02020603050405020304" pitchFamily="18" charset="0"/>
              </a:rPr>
              <a:t>nhân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hoặc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những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người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có</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thẩm</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quyền</a:t>
            </a:r>
            <a:r>
              <a:rPr lang="en-US" dirty="0">
                <a:solidFill>
                  <a:schemeClr val="accent3">
                    <a:lumMod val="75000"/>
                  </a:schemeClr>
                </a:solidFill>
                <a:latin typeface="Times New Roman" panose="02020603050405020304" pitchFamily="18" charset="0"/>
                <a:cs typeface="Times New Roman" panose="02020603050405020304" pitchFamily="18" charset="0"/>
              </a:rPr>
              <a:t> là </a:t>
            </a:r>
            <a:r>
              <a:rPr lang="en-US" dirty="0" err="1">
                <a:solidFill>
                  <a:schemeClr val="accent3">
                    <a:lumMod val="75000"/>
                  </a:schemeClr>
                </a:solidFill>
                <a:latin typeface="Times New Roman" panose="02020603050405020304" pitchFamily="18" charset="0"/>
                <a:cs typeface="Times New Roman" panose="02020603050405020304" pitchFamily="18" charset="0"/>
              </a:rPr>
              <a:t>phạm</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pháp</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sẽ</a:t>
            </a:r>
            <a:r>
              <a:rPr lang="en-US" dirty="0">
                <a:solidFill>
                  <a:schemeClr val="accent3">
                    <a:lumMod val="75000"/>
                  </a:schemeClr>
                </a:solidFill>
                <a:latin typeface="Times New Roman" panose="02020603050405020304" pitchFamily="18" charset="0"/>
                <a:cs typeface="Times New Roman" panose="02020603050405020304" pitchFamily="18" charset="0"/>
              </a:rPr>
              <a:t> bị </a:t>
            </a:r>
            <a:r>
              <a:rPr lang="en-US" dirty="0" err="1">
                <a:solidFill>
                  <a:schemeClr val="accent3">
                    <a:lumMod val="75000"/>
                  </a:schemeClr>
                </a:solidFill>
                <a:latin typeface="Times New Roman" panose="02020603050405020304" pitchFamily="18" charset="0"/>
                <a:cs typeface="Times New Roman" panose="02020603050405020304" pitchFamily="18" charset="0"/>
              </a:rPr>
              <a:t>trừng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phạt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p>
          <a:p>
            <a:pPr>
              <a:lnSpc>
                <a:spcPct val="150000"/>
              </a:lnSpc>
            </a:pP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vi-VN" sz="2000"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Tuy</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nhiên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sự</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thay</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đổi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đáng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kê</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đến</a:t>
            </a:r>
            <a:r>
              <a:rPr lang="en-US" dirty="0">
                <a:solidFill>
                  <a:schemeClr val="accent3">
                    <a:lumMod val="75000"/>
                  </a:schemeClr>
                </a:solidFill>
                <a:latin typeface="Times New Roman" panose="02020603050405020304" pitchFamily="18" charset="0"/>
                <a:cs typeface="Times New Roman" panose="02020603050405020304" pitchFamily="18" charset="0"/>
              </a:rPr>
              <a:t> ở </a:t>
            </a:r>
            <a:r>
              <a:rPr lang="en-US" dirty="0" err="1">
                <a:solidFill>
                  <a:schemeClr val="accent3">
                    <a:lumMod val="75000"/>
                  </a:schemeClr>
                </a:solidFill>
                <a:latin typeface="Times New Roman" panose="02020603050405020304" pitchFamily="18" charset="0"/>
                <a:cs typeface="Times New Roman" panose="02020603050405020304" pitchFamily="18" charset="0"/>
              </a:rPr>
              <a:t>đây</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chính</a:t>
            </a:r>
            <a:r>
              <a:rPr lang="en-US" dirty="0">
                <a:solidFill>
                  <a:schemeClr val="accent3">
                    <a:lumMod val="75000"/>
                  </a:schemeClr>
                </a:solidFill>
                <a:latin typeface="Times New Roman" panose="02020603050405020304" pitchFamily="18" charset="0"/>
                <a:cs typeface="Times New Roman" panose="02020603050405020304" pitchFamily="18" charset="0"/>
              </a:rPr>
              <a:t> là khả </a:t>
            </a:r>
            <a:r>
              <a:rPr lang="en-US" dirty="0" err="1">
                <a:solidFill>
                  <a:schemeClr val="accent3">
                    <a:lumMod val="75000"/>
                  </a:schemeClr>
                </a:solidFill>
                <a:latin typeface="Times New Roman" panose="02020603050405020304" pitchFamily="18" charset="0"/>
                <a:cs typeface="Times New Roman" panose="02020603050405020304" pitchFamily="18" charset="0"/>
              </a:rPr>
              <a:t>năng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sao</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chép</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thay</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đổi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thông</a:t>
            </a:r>
            <a:r>
              <a:rPr lang="en-US" dirty="0">
                <a:solidFill>
                  <a:schemeClr val="accent3">
                    <a:lumMod val="75000"/>
                  </a:schemeClr>
                </a:solidFill>
                <a:latin typeface="Times New Roman" panose="02020603050405020304" pitchFamily="18" charset="0"/>
                <a:cs typeface="Times New Roman" panose="02020603050405020304" pitchFamily="18" charset="0"/>
              </a:rPr>
              <a:t> tin. </a:t>
            </a:r>
            <a:r>
              <a:rPr lang="en-US" dirty="0" err="1">
                <a:solidFill>
                  <a:schemeClr val="accent3">
                    <a:lumMod val="75000"/>
                  </a:schemeClr>
                </a:solidFill>
                <a:latin typeface="Times New Roman" panose="02020603050405020304" pitchFamily="18" charset="0"/>
                <a:cs typeface="Times New Roman" panose="02020603050405020304" pitchFamily="18" charset="0"/>
              </a:rPr>
              <a:t>Người</a:t>
            </a:r>
            <a:r>
              <a:rPr lang="en-US" dirty="0">
                <a:solidFill>
                  <a:schemeClr val="accent3">
                    <a:lumMod val="75000"/>
                  </a:schemeClr>
                </a:solidFill>
                <a:latin typeface="Times New Roman" panose="02020603050405020304" pitchFamily="18" charset="0"/>
                <a:cs typeface="Times New Roman" panose="02020603050405020304" pitchFamily="18" charset="0"/>
              </a:rPr>
              <a:t> ta có </a:t>
            </a:r>
            <a:r>
              <a:rPr lang="en-US" dirty="0" err="1">
                <a:solidFill>
                  <a:schemeClr val="accent3">
                    <a:lumMod val="75000"/>
                  </a:schemeClr>
                </a:solidFill>
                <a:latin typeface="Times New Roman" panose="02020603050405020304" pitchFamily="18" charset="0"/>
                <a:cs typeface="Times New Roman" panose="02020603050405020304" pitchFamily="18" charset="0"/>
              </a:rPr>
              <a:t>thê</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tao</a:t>
            </a:r>
            <a:r>
              <a:rPr lang="en-US" dirty="0">
                <a:solidFill>
                  <a:schemeClr val="accent3">
                    <a:lumMod val="75000"/>
                  </a:schemeClr>
                </a:solidFill>
                <a:latin typeface="Times New Roman" panose="02020603050405020304" pitchFamily="18" charset="0"/>
                <a:cs typeface="Times New Roman" panose="02020603050405020304" pitchFamily="18" charset="0"/>
              </a:rPr>
              <a:t>̣ ra </a:t>
            </a:r>
            <a:r>
              <a:rPr lang="en-US" dirty="0" err="1">
                <a:solidFill>
                  <a:schemeClr val="accent3">
                    <a:lumMod val="75000"/>
                  </a:schemeClr>
                </a:solidFill>
                <a:latin typeface="Times New Roman" panose="02020603050405020304" pitchFamily="18" charset="0"/>
                <a:cs typeface="Times New Roman" panose="02020603050405020304" pitchFamily="18" charset="0"/>
              </a:rPr>
              <a:t>hàng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ngàn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mẩu</a:t>
            </a:r>
            <a:r>
              <a:rPr lang="en-US" dirty="0">
                <a:solidFill>
                  <a:schemeClr val="accent3">
                    <a:lumMod val="75000"/>
                  </a:schemeClr>
                </a:solidFill>
                <a:latin typeface="Times New Roman" panose="02020603050405020304" pitchFamily="18" charset="0"/>
                <a:cs typeface="Times New Roman" panose="02020603050405020304" pitchFamily="18" charset="0"/>
              </a:rPr>
              <a:t> tin </a:t>
            </a:r>
            <a:r>
              <a:rPr lang="en-US" dirty="0" err="1">
                <a:solidFill>
                  <a:schemeClr val="accent3">
                    <a:lumMod val="75000"/>
                  </a:schemeClr>
                </a:solidFill>
                <a:latin typeface="Times New Roman" panose="02020603050405020304" pitchFamily="18" charset="0"/>
                <a:cs typeface="Times New Roman" panose="02020603050405020304" pitchFamily="18" charset="0"/>
              </a:rPr>
              <a:t>giống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nhau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không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thê</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phân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biệt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được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nó</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với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bản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gốc</a:t>
            </a:r>
            <a:r>
              <a:rPr lang="en-US" dirty="0">
                <a:solidFill>
                  <a:schemeClr val="accent3">
                    <a:lumMod val="75000"/>
                  </a:schemeClr>
                </a:solidFill>
                <a:latin typeface="Times New Roman" panose="02020603050405020304" pitchFamily="18" charset="0"/>
                <a:cs typeface="Times New Roman" panose="02020603050405020304" pitchFamily="18" charset="0"/>
              </a:rPr>
              <a:t> . </a:t>
            </a:r>
            <a:r>
              <a:rPr lang="en-US" dirty="0" err="1">
                <a:solidFill>
                  <a:schemeClr val="accent3">
                    <a:lumMod val="75000"/>
                  </a:schemeClr>
                </a:solidFill>
                <a:latin typeface="Times New Roman" panose="02020603050405020304" pitchFamily="18" charset="0"/>
                <a:cs typeface="Times New Roman" panose="02020603050405020304" pitchFamily="18" charset="0"/>
              </a:rPr>
              <a:t>Với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các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tài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liêu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lưu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trữ</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vân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chuyển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trên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giấy</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điều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này</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kho</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khăn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hơn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nhiều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điều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cần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thiết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đối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với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một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xa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hội</a:t>
            </a:r>
            <a:r>
              <a:rPr lang="en-US" dirty="0">
                <a:solidFill>
                  <a:schemeClr val="accent3">
                    <a:lumMod val="75000"/>
                  </a:schemeClr>
                </a:solidFill>
                <a:latin typeface="Times New Roman" panose="02020603050405020304" pitchFamily="18" charset="0"/>
                <a:cs typeface="Times New Roman" panose="02020603050405020304" pitchFamily="18" charset="0"/>
              </a:rPr>
              <a:t> mà </a:t>
            </a:r>
            <a:r>
              <a:rPr lang="en-US" dirty="0" err="1">
                <a:solidFill>
                  <a:schemeClr val="accent3">
                    <a:lumMod val="75000"/>
                  </a:schemeClr>
                </a:solidFill>
                <a:latin typeface="Times New Roman" panose="02020603050405020304" pitchFamily="18" charset="0"/>
                <a:cs typeface="Times New Roman" panose="02020603050405020304" pitchFamily="18" charset="0"/>
              </a:rPr>
              <a:t>thông</a:t>
            </a:r>
            <a:r>
              <a:rPr lang="en-US" dirty="0">
                <a:solidFill>
                  <a:schemeClr val="accent3">
                    <a:lumMod val="75000"/>
                  </a:schemeClr>
                </a:solidFill>
                <a:latin typeface="Times New Roman" panose="02020603050405020304" pitchFamily="18" charset="0"/>
                <a:cs typeface="Times New Roman" panose="02020603050405020304" pitchFamily="18" charset="0"/>
              </a:rPr>
              <a:t> tin </a:t>
            </a:r>
            <a:r>
              <a:rPr lang="en-US" dirty="0" err="1">
                <a:solidFill>
                  <a:schemeClr val="accent3">
                    <a:lumMod val="75000"/>
                  </a:schemeClr>
                </a:solidFill>
                <a:latin typeface="Times New Roman" panose="02020603050405020304" pitchFamily="18" charset="0"/>
                <a:cs typeface="Times New Roman" panose="02020603050405020304" pitchFamily="18" charset="0"/>
              </a:rPr>
              <a:t>hầu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hết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được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lưu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trữ</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vân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chuyển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trên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các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tiên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điên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tử</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chính</a:t>
            </a:r>
            <a:r>
              <a:rPr lang="en-US" dirty="0">
                <a:solidFill>
                  <a:schemeClr val="accent3">
                    <a:lumMod val="75000"/>
                  </a:schemeClr>
                </a:solidFill>
                <a:latin typeface="Times New Roman" panose="02020603050405020304" pitchFamily="18" charset="0"/>
                <a:cs typeface="Times New Roman" panose="02020603050405020304" pitchFamily="18" charset="0"/>
              </a:rPr>
              <a:t> là </a:t>
            </a:r>
            <a:r>
              <a:rPr lang="en-US" dirty="0" err="1">
                <a:solidFill>
                  <a:schemeClr val="accent3">
                    <a:lumMod val="75000"/>
                  </a:schemeClr>
                </a:solidFill>
                <a:latin typeface="Times New Roman" panose="02020603050405020304" pitchFamily="18" charset="0"/>
                <a:cs typeface="Times New Roman" panose="02020603050405020304" pitchFamily="18" charset="0"/>
              </a:rPr>
              <a:t>các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tiên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đảm</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bảo</a:t>
            </a:r>
            <a:r>
              <a:rPr lang="en-US" dirty="0">
                <a:solidFill>
                  <a:schemeClr val="accent3">
                    <a:lumMod val="75000"/>
                  </a:schemeClr>
                </a:solidFill>
                <a:latin typeface="Times New Roman" panose="02020603050405020304" pitchFamily="18" charset="0"/>
                <a:cs typeface="Times New Roman" panose="02020603050405020304" pitchFamily="18" charset="0"/>
              </a:rPr>
              <a:t> an </a:t>
            </a:r>
            <a:r>
              <a:rPr lang="en-US" dirty="0" err="1">
                <a:solidFill>
                  <a:schemeClr val="accent3">
                    <a:lumMod val="75000"/>
                  </a:schemeClr>
                </a:solidFill>
                <a:latin typeface="Times New Roman" panose="02020603050405020304" pitchFamily="18" charset="0"/>
                <a:cs typeface="Times New Roman" panose="02020603050405020304" pitchFamily="18" charset="0"/>
              </a:rPr>
              <a:t>toàn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bảo</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mât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thông</a:t>
            </a:r>
            <a:r>
              <a:rPr lang="en-US" dirty="0">
                <a:solidFill>
                  <a:schemeClr val="accent3">
                    <a:lumMod val="75000"/>
                  </a:schemeClr>
                </a:solidFill>
                <a:latin typeface="Times New Roman" panose="02020603050405020304" pitchFamily="18" charset="0"/>
                <a:cs typeface="Times New Roman" panose="02020603050405020304" pitchFamily="18" charset="0"/>
              </a:rPr>
              <a:t> tin </a:t>
            </a:r>
            <a:r>
              <a:rPr lang="en-US" dirty="0" err="1">
                <a:solidFill>
                  <a:schemeClr val="accent3">
                    <a:lumMod val="75000"/>
                  </a:schemeClr>
                </a:solidFill>
                <a:latin typeface="Times New Roman" panose="02020603050405020304" pitchFamily="18" charset="0"/>
                <a:cs typeface="Times New Roman" panose="02020603050405020304" pitchFamily="18" charset="0"/>
              </a:rPr>
              <a:t>đôc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lâp</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với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các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tiên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lưu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trữ</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vận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chuyển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vật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ly</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của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nó</a:t>
            </a:r>
            <a:r>
              <a:rPr lang="en-US" dirty="0">
                <a:solidFill>
                  <a:schemeClr val="accent3">
                    <a:lumMod val="75000"/>
                  </a:schemeClr>
                </a:solidFill>
                <a:latin typeface="Times New Roman" panose="02020603050405020304" pitchFamily="18" charset="0"/>
                <a:cs typeface="Times New Roman" panose="02020603050405020304" pitchFamily="18" charset="0"/>
              </a:rPr>
              <a:t> . </a:t>
            </a:r>
            <a:r>
              <a:rPr lang="en-US"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tiên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đo</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chính</a:t>
            </a:r>
            <a:r>
              <a:rPr lang="en-US" dirty="0">
                <a:solidFill>
                  <a:schemeClr val="accent3">
                    <a:lumMod val="75000"/>
                  </a:schemeClr>
                </a:solidFill>
                <a:latin typeface="Times New Roman" panose="02020603050405020304" pitchFamily="18" charset="0"/>
                <a:cs typeface="Times New Roman" panose="02020603050405020304" pitchFamily="18" charset="0"/>
              </a:rPr>
              <a:t> là </a:t>
            </a:r>
            <a:r>
              <a:rPr lang="en-US" dirty="0" err="1">
                <a:solidFill>
                  <a:schemeClr val="accent3">
                    <a:lumMod val="75000"/>
                  </a:schemeClr>
                </a:solidFill>
                <a:latin typeface="Times New Roman" panose="02020603050405020304" pitchFamily="18" charset="0"/>
                <a:cs typeface="Times New Roman" panose="02020603050405020304" pitchFamily="18" charset="0"/>
              </a:rPr>
              <a:t>mât</a:t>
            </a:r>
            <a:r>
              <a:rPr lang="en-US" dirty="0">
                <a:solidFill>
                  <a:schemeClr val="accent3">
                    <a:lumMod val="75000"/>
                  </a:schemeClr>
                </a:solidFill>
                <a:latin typeface="Times New Roman" panose="02020603050405020304" pitchFamily="18" charset="0"/>
                <a:cs typeface="Times New Roman" panose="02020603050405020304" pitchFamily="18" charset="0"/>
              </a:rPr>
              <a:t>̣ mã hoc̣ , </a:t>
            </a:r>
            <a:r>
              <a:rPr lang="en-US" dirty="0" err="1">
                <a:solidFill>
                  <a:schemeClr val="accent3">
                    <a:lumMod val="75000"/>
                  </a:schemeClr>
                </a:solidFill>
                <a:latin typeface="Times New Roman" panose="02020603050405020304" pitchFamily="18" charset="0"/>
                <a:cs typeface="Times New Roman" panose="02020603050405020304" pitchFamily="18" charset="0"/>
              </a:rPr>
              <a:t>môt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ngành</a:t>
            </a:r>
            <a:r>
              <a:rPr lang="en-US" dirty="0">
                <a:solidFill>
                  <a:schemeClr val="accent3">
                    <a:lumMod val="75000"/>
                  </a:schemeClr>
                </a:solidFill>
                <a:latin typeface="Times New Roman" panose="02020603050405020304" pitchFamily="18" charset="0"/>
                <a:cs typeface="Times New Roman" panose="02020603050405020304" pitchFamily="18" charset="0"/>
              </a:rPr>
              <a:t> khoa hoc̣ có </a:t>
            </a:r>
            <a:r>
              <a:rPr lang="en-US" dirty="0" err="1">
                <a:solidFill>
                  <a:schemeClr val="accent3">
                    <a:lumMod val="75000"/>
                  </a:schemeClr>
                </a:solidFill>
                <a:latin typeface="Times New Roman" panose="02020603050405020304" pitchFamily="18" charset="0"/>
                <a:cs typeface="Times New Roman" panose="02020603050405020304" pitchFamily="18" charset="0"/>
              </a:rPr>
              <a:t>lic̣h</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sử</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lâu</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đời</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dữa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trên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nền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tảng</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các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thuât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toán</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toán</a:t>
            </a:r>
            <a:r>
              <a:rPr lang="en-US" dirty="0">
                <a:solidFill>
                  <a:schemeClr val="accent3">
                    <a:lumMod val="75000"/>
                  </a:schemeClr>
                </a:solidFill>
                <a:latin typeface="Times New Roman" panose="02020603050405020304" pitchFamily="18" charset="0"/>
                <a:cs typeface="Times New Roman" panose="02020603050405020304" pitchFamily="18" charset="0"/>
              </a:rPr>
              <a:t> hoc̣ , </a:t>
            </a:r>
            <a:r>
              <a:rPr lang="en-US" dirty="0" err="1">
                <a:solidFill>
                  <a:schemeClr val="accent3">
                    <a:lumMod val="75000"/>
                  </a:schemeClr>
                </a:solidFill>
                <a:latin typeface="Times New Roman" panose="02020603050405020304" pitchFamily="18" charset="0"/>
                <a:cs typeface="Times New Roman" panose="02020603050405020304" pitchFamily="18" charset="0"/>
              </a:rPr>
              <a:t>sô</a:t>
            </a:r>
            <a:r>
              <a:rPr lang="en-US" dirty="0">
                <a:solidFill>
                  <a:schemeClr val="accent3">
                    <a:lumMod val="75000"/>
                  </a:schemeClr>
                </a:solidFill>
                <a:latin typeface="Times New Roman" panose="02020603050405020304" pitchFamily="18" charset="0"/>
                <a:cs typeface="Times New Roman" panose="02020603050405020304" pitchFamily="18" charset="0"/>
              </a:rPr>
              <a:t>́ hoc̣ , </a:t>
            </a:r>
            <a:r>
              <a:rPr lang="en-US" dirty="0" err="1">
                <a:solidFill>
                  <a:schemeClr val="accent3">
                    <a:lumMod val="75000"/>
                  </a:schemeClr>
                </a:solidFill>
                <a:latin typeface="Times New Roman" panose="02020603050405020304" pitchFamily="18" charset="0"/>
                <a:cs typeface="Times New Roman" panose="02020603050405020304" pitchFamily="18" charset="0"/>
              </a:rPr>
              <a:t>xác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suất</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va</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các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môn</a:t>
            </a:r>
            <a:r>
              <a:rPr lang="en-US" dirty="0">
                <a:solidFill>
                  <a:schemeClr val="accent3">
                    <a:lumMod val="75000"/>
                  </a:schemeClr>
                </a:solidFill>
                <a:latin typeface="Times New Roman" panose="02020603050405020304" pitchFamily="18" charset="0"/>
                <a:cs typeface="Times New Roman" panose="02020603050405020304" pitchFamily="18" charset="0"/>
              </a:rPr>
              <a:t> khoa </a:t>
            </a:r>
            <a:r>
              <a:rPr lang="en-US" dirty="0" err="1">
                <a:solidFill>
                  <a:schemeClr val="accent3">
                    <a:lumMod val="75000"/>
                  </a:schemeClr>
                </a:solidFill>
                <a:latin typeface="Times New Roman" panose="02020603050405020304" pitchFamily="18" charset="0"/>
                <a:cs typeface="Times New Roman" panose="02020603050405020304" pitchFamily="18" charset="0"/>
              </a:rPr>
              <a:t>học</a:t>
            </a:r>
            <a:r>
              <a:rPr lang="en-US" dirty="0">
                <a:solidFill>
                  <a:schemeClr val="accent3">
                    <a:lumMod val="75000"/>
                  </a:schemeClr>
                </a:solidFill>
                <a:latin typeface="Times New Roman" panose="02020603050405020304" pitchFamily="18" charset="0"/>
                <a:cs typeface="Times New Roman" panose="02020603050405020304" pitchFamily="18" charset="0"/>
              </a:rPr>
              <a:t> </a:t>
            </a:r>
            <a:r>
              <a:rPr lang="en-US" dirty="0" err="1">
                <a:solidFill>
                  <a:schemeClr val="accent3">
                    <a:lumMod val="75000"/>
                  </a:schemeClr>
                </a:solidFill>
                <a:latin typeface="Times New Roman" panose="02020603050405020304" pitchFamily="18" charset="0"/>
                <a:cs typeface="Times New Roman" panose="02020603050405020304" pitchFamily="18" charset="0"/>
              </a:rPr>
              <a:t>khác</a:t>
            </a:r>
            <a:r>
              <a:rPr lang="en-US"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049025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4</a:t>
            </a:fld>
            <a:endParaRPr lang="en-US"/>
          </a:p>
        </p:txBody>
      </p:sp>
      <p:sp>
        <p:nvSpPr>
          <p:cNvPr id="9" name="Text Placeholder 3">
            <a:extLst>
              <a:ext uri="{FF2B5EF4-FFF2-40B4-BE49-F238E27FC236}">
                <a16:creationId xmlns:a16="http://schemas.microsoft.com/office/drawing/2014/main" id="{B1F00BDC-6831-D2E4-FA8E-168BC7B0B375}"/>
              </a:ext>
            </a:extLst>
          </p:cNvPr>
          <p:cNvSpPr txBox="1">
            <a:spLocks/>
          </p:cNvSpPr>
          <p:nvPr/>
        </p:nvSpPr>
        <p:spPr>
          <a:xfrm>
            <a:off x="2543310" y="637869"/>
            <a:ext cx="7090884" cy="47487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2" name="TextBox 11">
            <a:extLst>
              <a:ext uri="{FF2B5EF4-FFF2-40B4-BE49-F238E27FC236}">
                <a16:creationId xmlns:a16="http://schemas.microsoft.com/office/drawing/2014/main" id="{DB27381E-D8F1-152B-5F8F-03DB1BEF71EB}"/>
              </a:ext>
            </a:extLst>
          </p:cNvPr>
          <p:cNvSpPr txBox="1"/>
          <p:nvPr/>
        </p:nvSpPr>
        <p:spPr>
          <a:xfrm>
            <a:off x="915984" y="637869"/>
            <a:ext cx="7851281" cy="461665"/>
          </a:xfrm>
          <a:prstGeom prst="rect">
            <a:avLst/>
          </a:prstGeom>
          <a:noFill/>
        </p:spPr>
        <p:txBody>
          <a:bodyPr wrap="square" rtlCol="0">
            <a:spAutoFit/>
          </a:bodyPr>
          <a:lstStyle/>
          <a:p>
            <a:r>
              <a:rPr lang="en-US" sz="2400" dirty="0">
                <a:solidFill>
                  <a:schemeClr val="accent3">
                    <a:lumMod val="75000"/>
                  </a:schemeClr>
                </a:solidFill>
                <a:latin typeface="Times New Roman" panose="02020603050405020304" pitchFamily="18" charset="0"/>
                <a:cs typeface="Times New Roman" panose="02020603050405020304" pitchFamily="18" charset="0"/>
              </a:rPr>
              <a:t>2.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Mục</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tiêu</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va</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400" b="1" dirty="0" err="1">
                <a:solidFill>
                  <a:schemeClr val="accent3">
                    <a:lumMod val="75000"/>
                  </a:schemeClr>
                </a:solidFill>
                <a:latin typeface="Times New Roman" panose="02020603050405020304" pitchFamily="18" charset="0"/>
                <a:cs typeface="Times New Roman" panose="02020603050405020304" pitchFamily="18" charset="0"/>
              </a:rPr>
              <a:t>nguyên</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tắc</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chung</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của</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an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toàn</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bảo</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mât</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thông</a:t>
            </a:r>
            <a:r>
              <a:rPr lang="en-US" sz="2000" b="1" dirty="0">
                <a:solidFill>
                  <a:schemeClr val="accent3">
                    <a:lumMod val="75000"/>
                  </a:schemeClr>
                </a:solidFill>
                <a:latin typeface="Times New Roman" panose="02020603050405020304" pitchFamily="18" charset="0"/>
                <a:cs typeface="Times New Roman" panose="02020603050405020304" pitchFamily="18" charset="0"/>
              </a:rPr>
              <a:t> tin</a:t>
            </a:r>
            <a:endParaRPr lang="vi-VN" sz="2400" dirty="0">
              <a:solidFill>
                <a:schemeClr val="accent3">
                  <a:lumMod val="75000"/>
                </a:schemeClr>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86CCC870-8094-A6FD-5F45-6067B47F21EA}"/>
              </a:ext>
            </a:extLst>
          </p:cNvPr>
          <p:cNvSpPr txBox="1"/>
          <p:nvPr/>
        </p:nvSpPr>
        <p:spPr>
          <a:xfrm>
            <a:off x="1338607" y="1240218"/>
            <a:ext cx="9283874" cy="4985980"/>
          </a:xfrm>
          <a:prstGeom prst="rect">
            <a:avLst/>
          </a:prstGeom>
          <a:noFill/>
        </p:spPr>
        <p:txBody>
          <a:bodyPr wrap="square" rtlCol="0">
            <a:spAutoFit/>
          </a:bodyPr>
          <a:lstStyle/>
          <a:p>
            <a:pPr marL="285750" indent="-285750" algn="just">
              <a:lnSpc>
                <a:spcPct val="150000"/>
              </a:lnSpc>
              <a:buFont typeface="Symbol" panose="05050102010706020507" pitchFamily="18" charset="2"/>
              <a:buChar char="-"/>
            </a:pPr>
            <a:r>
              <a:rPr lang="en-US" sz="2000" dirty="0" err="1">
                <a:solidFill>
                  <a:schemeClr val="accent3">
                    <a:lumMod val="75000"/>
                  </a:schemeClr>
                </a:solidFill>
                <a:latin typeface="Times New Roman" panose="02020603050405020304" pitchFamily="18" charset="0"/>
                <a:cs typeface="Times New Roman" panose="02020603050405020304" pitchFamily="18" charset="0"/>
              </a:rPr>
              <a:t>Tính</a:t>
            </a:r>
            <a:r>
              <a:rPr lang="en-US" sz="2000" dirty="0">
                <a:solidFill>
                  <a:schemeClr val="accent3">
                    <a:lumMod val="75000"/>
                  </a:schemeClr>
                </a:solidFill>
                <a:latin typeface="Times New Roman" panose="02020603050405020304" pitchFamily="18" charset="0"/>
                <a:cs typeface="Times New Roman" panose="02020603050405020304" pitchFamily="18" charset="0"/>
              </a:rPr>
              <a:t> bí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mật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Tài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sản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của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hê</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thống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chỉ</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được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truy</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cập</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bởi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những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người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có</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thẩm</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quyền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Các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loại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truy</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cập</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gồm</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có</a:t>
            </a:r>
            <a:r>
              <a:rPr lang="en-US" sz="2000" dirty="0">
                <a:solidFill>
                  <a:schemeClr val="accent3">
                    <a:lumMod val="75000"/>
                  </a:schemeClr>
                </a:solidFill>
                <a:latin typeface="Times New Roman" panose="02020603050405020304" pitchFamily="18" charset="0"/>
                <a:cs typeface="Times New Roman" panose="02020603050405020304" pitchFamily="18" charset="0"/>
              </a:rPr>
              <a:t> :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đoc</a:t>
            </a:r>
            <a:r>
              <a:rPr lang="en-US" sz="2000" dirty="0">
                <a:solidFill>
                  <a:schemeClr val="accent3">
                    <a:lumMod val="75000"/>
                  </a:schemeClr>
                </a:solidFill>
                <a:latin typeface="Times New Roman" panose="02020603050405020304" pitchFamily="18" charset="0"/>
                <a:cs typeface="Times New Roman" panose="02020603050405020304" pitchFamily="18" charset="0"/>
              </a:rPr>
              <a:t>̣ (reading),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xem</a:t>
            </a:r>
            <a:r>
              <a:rPr lang="en-US" sz="2000" dirty="0">
                <a:solidFill>
                  <a:schemeClr val="accent3">
                    <a:lumMod val="75000"/>
                  </a:schemeClr>
                </a:solidFill>
                <a:latin typeface="Times New Roman" panose="02020603050405020304" pitchFamily="18" charset="0"/>
                <a:cs typeface="Times New Roman" panose="02020603050405020304" pitchFamily="18" charset="0"/>
              </a:rPr>
              <a:t> (viewing), in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ấn</a:t>
            </a:r>
            <a:r>
              <a:rPr lang="en-US" sz="2000" dirty="0">
                <a:solidFill>
                  <a:schemeClr val="accent3">
                    <a:lumMod val="75000"/>
                  </a:schemeClr>
                </a:solidFill>
                <a:latin typeface="Times New Roman" panose="02020603050405020304" pitchFamily="18" charset="0"/>
                <a:cs typeface="Times New Roman" panose="02020603050405020304" pitchFamily="18" charset="0"/>
              </a:rPr>
              <a:t> (printing),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sử</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duṇg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chương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trình</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hoăc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hiểu</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biết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vê</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sự</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tồn</a:t>
            </a:r>
            <a:r>
              <a:rPr lang="en-US" sz="2000" dirty="0">
                <a:solidFill>
                  <a:schemeClr val="accent3">
                    <a:lumMod val="75000"/>
                  </a:schemeClr>
                </a:solidFill>
                <a:latin typeface="Times New Roman" panose="02020603050405020304" pitchFamily="18" charset="0"/>
                <a:cs typeface="Times New Roman" panose="02020603050405020304" pitchFamily="18" charset="0"/>
              </a:rPr>
              <a:t> taị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của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môt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đối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tƣợng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trong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tô</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chƣ́c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Tính</a:t>
            </a:r>
            <a:r>
              <a:rPr lang="en-US" sz="2000" dirty="0">
                <a:solidFill>
                  <a:schemeClr val="accent3">
                    <a:lumMod val="75000"/>
                  </a:schemeClr>
                </a:solidFill>
                <a:latin typeface="Times New Roman" panose="02020603050405020304" pitchFamily="18" charset="0"/>
                <a:cs typeface="Times New Roman" panose="02020603050405020304" pitchFamily="18" charset="0"/>
              </a:rPr>
              <a:t> bí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mật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có</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thê</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đƣợc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bảo</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vệnhơ</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viêc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kiểm</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soa</a:t>
            </a:r>
            <a:r>
              <a:rPr lang="en-US" sz="2000" dirty="0">
                <a:solidFill>
                  <a:schemeClr val="accent3">
                    <a:lumMod val="75000"/>
                  </a:schemeClr>
                </a:solidFill>
                <a:latin typeface="Times New Roman" panose="02020603050405020304" pitchFamily="18" charset="0"/>
                <a:cs typeface="Times New Roman" panose="02020603050405020304" pitchFamily="18" charset="0"/>
              </a:rPr>
              <a:t>́ 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truy</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câp</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theo</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nhiều</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kiểu</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khác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nhau</a:t>
            </a:r>
            <a:r>
              <a:rPr lang="en-US" sz="2000" dirty="0">
                <a:solidFill>
                  <a:schemeClr val="accent3">
                    <a:lumMod val="75000"/>
                  </a:schemeClr>
                </a:solidFill>
                <a:latin typeface="Times New Roman" panose="02020603050405020304" pitchFamily="18" charset="0"/>
                <a:cs typeface="Times New Roman" panose="02020603050405020304" pitchFamily="18" charset="0"/>
              </a:rPr>
              <a:t> )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hoăc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nhơ</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các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thuât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toán</a:t>
            </a:r>
            <a:r>
              <a:rPr lang="en-US" sz="2000" dirty="0">
                <a:solidFill>
                  <a:schemeClr val="accent3">
                    <a:lumMod val="75000"/>
                  </a:schemeClr>
                </a:solidFill>
                <a:latin typeface="Times New Roman" panose="02020603050405020304" pitchFamily="18" charset="0"/>
                <a:cs typeface="Times New Roman" panose="02020603050405020304" pitchFamily="18" charset="0"/>
              </a:rPr>
              <a:t> mã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hóa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dữ</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liệu</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Kiếm</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soát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truy</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câp</a:t>
            </a:r>
            <a:r>
              <a:rPr lang="en-US" sz="2000" dirty="0">
                <a:solidFill>
                  <a:schemeClr val="accent3">
                    <a:lumMod val="75000"/>
                  </a:schemeClr>
                </a:solidFill>
                <a:latin typeface="Times New Roman" panose="02020603050405020304" pitchFamily="18" charset="0"/>
                <a:cs typeface="Times New Roman" panose="02020603050405020304" pitchFamily="18" charset="0"/>
              </a:rPr>
              <a:t>̣ chỉ có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thê</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được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thực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hiên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vơ</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các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hê</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thống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phần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cứng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vật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ly</a:t>
            </a:r>
            <a:r>
              <a:rPr lang="en-US" sz="2000" dirty="0">
                <a:solidFill>
                  <a:schemeClr val="accent3">
                    <a:lumMod val="75000"/>
                  </a:schemeClr>
                </a:solidFill>
                <a:latin typeface="Times New Roman" panose="02020603050405020304" pitchFamily="18" charset="0"/>
                <a:cs typeface="Times New Roman" panose="02020603050405020304" pitchFamily="18" charset="0"/>
              </a:rPr>
              <a:t>́ .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Còn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đối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với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các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dữ</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liệu</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công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cộng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thì</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thường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pháp</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hiệu</a:t>
            </a:r>
            <a:r>
              <a:rPr lang="en-US" sz="2000" dirty="0">
                <a:solidFill>
                  <a:schemeClr val="accent3">
                    <a:lumMod val="75000"/>
                  </a:schemeClr>
                </a:solidFill>
                <a:latin typeface="Times New Roman" panose="02020603050405020304" pitchFamily="18" charset="0"/>
                <a:cs typeface="Times New Roman" panose="02020603050405020304" pitchFamily="18" charset="0"/>
              </a:rPr>
              <a:t> quả là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các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pháp</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của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mật</a:t>
            </a:r>
            <a:r>
              <a:rPr lang="en-US" sz="2000" dirty="0">
                <a:solidFill>
                  <a:schemeClr val="accent3">
                    <a:lumMod val="75000"/>
                  </a:schemeClr>
                </a:solidFill>
                <a:latin typeface="Times New Roman" panose="02020603050405020304" pitchFamily="18" charset="0"/>
                <a:cs typeface="Times New Roman" panose="02020603050405020304" pitchFamily="18" charset="0"/>
              </a:rPr>
              <a:t> mã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học</a:t>
            </a:r>
            <a:r>
              <a:rPr lang="en-US" sz="2000" dirty="0">
                <a:solidFill>
                  <a:schemeClr val="accent3">
                    <a:lumMod val="75000"/>
                  </a:schemeClr>
                </a:solidFill>
                <a:latin typeface="Times New Roman" panose="02020603050405020304" pitchFamily="18" charset="0"/>
                <a:cs typeface="Times New Roman" panose="02020603050405020304" pitchFamily="18" charset="0"/>
              </a:rPr>
              <a:t>.</a:t>
            </a:r>
          </a:p>
          <a:p>
            <a:pPr algn="just">
              <a:lnSpc>
                <a:spcPct val="150000"/>
              </a:lnSpc>
            </a:pPr>
            <a:r>
              <a:rPr lang="en-US" sz="2000" dirty="0">
                <a:solidFill>
                  <a:schemeClr val="accent3">
                    <a:lumMod val="75000"/>
                  </a:schemeClr>
                </a:solidFill>
                <a:latin typeface="Times New Roman" panose="02020603050405020304" pitchFamily="18" charset="0"/>
                <a:cs typeface="Times New Roman" panose="02020603050405020304" pitchFamily="18" charset="0"/>
                <a:sym typeface="Symbol" panose="05050102010706020507" pitchFamily="18" charset="2"/>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Tính</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toàn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vẹn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dữ</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liêu</a:t>
            </a:r>
            <a:r>
              <a:rPr lang="en-US" sz="2000" dirty="0">
                <a:solidFill>
                  <a:schemeClr val="accent3">
                    <a:lumMod val="75000"/>
                  </a:schemeClr>
                </a:solidFill>
                <a:latin typeface="Times New Roman" panose="02020603050405020304" pitchFamily="18" charset="0"/>
                <a:cs typeface="Times New Roman" panose="02020603050405020304" pitchFamily="18" charset="0"/>
              </a:rPr>
              <a:t>̣ :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tài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sản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của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hê</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thống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chỉ</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được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thay</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đổi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bởi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những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người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có</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thẩm</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quyền</a:t>
            </a:r>
            <a:r>
              <a:rPr lang="en-US" sz="2000" dirty="0">
                <a:solidFill>
                  <a:schemeClr val="accent3">
                    <a:lumMod val="75000"/>
                  </a:schemeClr>
                </a:solidFill>
                <a:latin typeface="Times New Roman" panose="02020603050405020304" pitchFamily="18" charset="0"/>
                <a:cs typeface="Times New Roman" panose="02020603050405020304" pitchFamily="18" charset="0"/>
              </a:rPr>
              <a:t>.</a:t>
            </a:r>
          </a:p>
          <a:p>
            <a:pPr algn="just">
              <a:lnSpc>
                <a:spcPct val="150000"/>
              </a:lnSpc>
            </a:pP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a:solidFill>
                  <a:schemeClr val="accent3">
                    <a:lumMod val="75000"/>
                  </a:schemeClr>
                </a:solidFill>
                <a:latin typeface="Times New Roman" panose="02020603050405020304" pitchFamily="18" charset="0"/>
                <a:cs typeface="Times New Roman" panose="02020603050405020304" pitchFamily="18" charset="0"/>
                <a:sym typeface="Symbol" panose="05050102010706020507" pitchFamily="18" charset="2"/>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Tính</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sẵn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dùng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tài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sản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luôn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sẵn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sàng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được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sử</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dụng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bởi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những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người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có</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thẩm</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quyền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p>
          <a:p>
            <a:pPr marL="285750" indent="-285750" algn="just">
              <a:buFont typeface="Symbol" panose="05050102010706020507" pitchFamily="18" charset="2"/>
              <a:buChar char="-"/>
            </a:pPr>
            <a:endParaRPr lang="en-US" dirty="0">
              <a:solidFill>
                <a:schemeClr val="accent3">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37082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5</a:t>
            </a:fld>
            <a:endParaRPr lang="en-US"/>
          </a:p>
        </p:txBody>
      </p:sp>
      <p:sp>
        <p:nvSpPr>
          <p:cNvPr id="9" name="Text Placeholder 3">
            <a:extLst>
              <a:ext uri="{FF2B5EF4-FFF2-40B4-BE49-F238E27FC236}">
                <a16:creationId xmlns:a16="http://schemas.microsoft.com/office/drawing/2014/main" id="{B1F00BDC-6831-D2E4-FA8E-168BC7B0B375}"/>
              </a:ext>
            </a:extLst>
          </p:cNvPr>
          <p:cNvSpPr txBox="1">
            <a:spLocks/>
          </p:cNvSpPr>
          <p:nvPr/>
        </p:nvSpPr>
        <p:spPr>
          <a:xfrm>
            <a:off x="3116166" y="1226447"/>
            <a:ext cx="7090884" cy="47487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2" name="TextBox 11">
            <a:extLst>
              <a:ext uri="{FF2B5EF4-FFF2-40B4-BE49-F238E27FC236}">
                <a16:creationId xmlns:a16="http://schemas.microsoft.com/office/drawing/2014/main" id="{DB27381E-D8F1-152B-5F8F-03DB1BEF71EB}"/>
              </a:ext>
            </a:extLst>
          </p:cNvPr>
          <p:cNvSpPr txBox="1"/>
          <p:nvPr/>
        </p:nvSpPr>
        <p:spPr>
          <a:xfrm>
            <a:off x="1198788" y="1268289"/>
            <a:ext cx="7851281" cy="707886"/>
          </a:xfrm>
          <a:prstGeom prst="rect">
            <a:avLst/>
          </a:prstGeom>
          <a:noFill/>
        </p:spPr>
        <p:txBody>
          <a:bodyPr wrap="square" rtlCol="0">
            <a:spAutoFit/>
          </a:bodyPr>
          <a:lstStyle/>
          <a:p>
            <a:r>
              <a:rPr lang="en-US" sz="2000" b="1" dirty="0">
                <a:solidFill>
                  <a:schemeClr val="accent3">
                    <a:lumMod val="75000"/>
                  </a:schemeClr>
                </a:solidFill>
                <a:latin typeface="Times New Roman" panose="02020603050405020304" pitchFamily="18" charset="0"/>
                <a:cs typeface="Times New Roman" panose="02020603050405020304" pitchFamily="18" charset="0"/>
              </a:rPr>
              <a:t>Hai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nguyên</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tắc</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của</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an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toàn</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bảo</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mât</a:t>
            </a:r>
            <a:r>
              <a:rPr lang="en-US" sz="2000" b="1" dirty="0">
                <a:solidFill>
                  <a:schemeClr val="accent3">
                    <a:lumMod val="75000"/>
                  </a:schemeClr>
                </a:solidFill>
                <a:latin typeface="Times New Roman" panose="02020603050405020304" pitchFamily="18" charset="0"/>
                <a:cs typeface="Times New Roman" panose="02020603050405020304" pitchFamily="18" charset="0"/>
              </a:rPr>
              <a:t>̣ </a:t>
            </a:r>
            <a:r>
              <a:rPr lang="en-US" sz="2000" b="1" dirty="0" err="1">
                <a:solidFill>
                  <a:schemeClr val="accent3">
                    <a:lumMod val="75000"/>
                  </a:schemeClr>
                </a:solidFill>
                <a:latin typeface="Times New Roman" panose="02020603050405020304" pitchFamily="18" charset="0"/>
                <a:cs typeface="Times New Roman" panose="02020603050405020304" pitchFamily="18" charset="0"/>
              </a:rPr>
              <a:t>thông</a:t>
            </a:r>
            <a:r>
              <a:rPr lang="en-US" sz="2000" b="1" dirty="0">
                <a:solidFill>
                  <a:schemeClr val="accent3">
                    <a:lumMod val="75000"/>
                  </a:schemeClr>
                </a:solidFill>
                <a:latin typeface="Times New Roman" panose="02020603050405020304" pitchFamily="18" charset="0"/>
                <a:cs typeface="Times New Roman" panose="02020603050405020304" pitchFamily="18" charset="0"/>
              </a:rPr>
              <a:t> tin:</a:t>
            </a:r>
            <a:endParaRPr lang="en-US" sz="2000" dirty="0">
              <a:solidFill>
                <a:schemeClr val="accent3">
                  <a:lumMod val="75000"/>
                </a:schemeClr>
              </a:solidFill>
              <a:latin typeface="Times New Roman" panose="02020603050405020304" pitchFamily="18" charset="0"/>
              <a:cs typeface="Times New Roman" panose="02020603050405020304" pitchFamily="18" charset="0"/>
            </a:endParaRPr>
          </a:p>
          <a:p>
            <a:endParaRPr lang="vi-VN" sz="2000" dirty="0">
              <a:solidFill>
                <a:srgbClr val="73EBF9"/>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86CCC870-8094-A6FD-5F45-6067B47F21EA}"/>
              </a:ext>
            </a:extLst>
          </p:cNvPr>
          <p:cNvSpPr txBox="1"/>
          <p:nvPr/>
        </p:nvSpPr>
        <p:spPr>
          <a:xfrm>
            <a:off x="1310326" y="2064312"/>
            <a:ext cx="9727788" cy="1323439"/>
          </a:xfrm>
          <a:prstGeom prst="rect">
            <a:avLst/>
          </a:prstGeom>
          <a:noFill/>
        </p:spPr>
        <p:txBody>
          <a:bodyPr wrap="square" rtlCol="0">
            <a:spAutoFit/>
          </a:bodyPr>
          <a:lstStyle/>
          <a:p>
            <a:pPr marL="285750" indent="-285750">
              <a:buFont typeface="Symbol" panose="05050102010706020507" pitchFamily="18" charset="2"/>
              <a:buChar char="-"/>
            </a:pPr>
            <a:r>
              <a:rPr lang="en-US" sz="2000" dirty="0" err="1">
                <a:solidFill>
                  <a:schemeClr val="accent3">
                    <a:lumMod val="75000"/>
                  </a:schemeClr>
                </a:solidFill>
                <a:latin typeface="Times New Roman" panose="02020603050405020304" pitchFamily="18" charset="0"/>
                <a:cs typeface="Times New Roman" panose="02020603050405020304" pitchFamily="18" charset="0"/>
              </a:rPr>
              <a:t>Việc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thẩm</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định</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vê</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bảo</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mật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phải</a:t>
            </a:r>
            <a:r>
              <a:rPr lang="en-US" sz="2000" dirty="0">
                <a:solidFill>
                  <a:schemeClr val="accent3">
                    <a:lumMod val="75000"/>
                  </a:schemeClr>
                </a:solidFill>
                <a:latin typeface="Times New Roman" panose="02020603050405020304" pitchFamily="18" charset="0"/>
                <a:cs typeface="Times New Roman" panose="02020603050405020304" pitchFamily="18" charset="0"/>
              </a:rPr>
              <a:t> là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kho</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cần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tính</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tới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tất</a:t>
            </a:r>
            <a:r>
              <a:rPr lang="en-US" sz="2000" dirty="0">
                <a:solidFill>
                  <a:schemeClr val="accent3">
                    <a:lumMod val="75000"/>
                  </a:schemeClr>
                </a:solidFill>
                <a:latin typeface="Times New Roman" panose="02020603050405020304" pitchFamily="18" charset="0"/>
                <a:cs typeface="Times New Roman" panose="02020603050405020304" pitchFamily="18" charset="0"/>
              </a:rPr>
              <a:t> cả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các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tình</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huống</a:t>
            </a:r>
            <a:r>
              <a:rPr lang="en-US" sz="2000" dirty="0">
                <a:solidFill>
                  <a:schemeClr val="accent3">
                    <a:lumMod val="75000"/>
                  </a:schemeClr>
                </a:solidFill>
                <a:latin typeface="Times New Roman" panose="02020603050405020304" pitchFamily="18" charset="0"/>
                <a:cs typeface="Times New Roman" panose="02020603050405020304" pitchFamily="18" charset="0"/>
              </a:rPr>
              <a:t> , khả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năng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tấn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công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có</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thê</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được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thực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hiện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p>
          <a:p>
            <a:pPr marL="285750" indent="-285750">
              <a:buFont typeface="Symbol" panose="05050102010706020507" pitchFamily="18" charset="2"/>
              <a:buChar char="-"/>
            </a:pPr>
            <a:endParaRPr lang="en-US" sz="2000" dirty="0">
              <a:solidFill>
                <a:schemeClr val="accent3">
                  <a:lumMod val="75000"/>
                </a:schemeClr>
              </a:solidFill>
              <a:latin typeface="Times New Roman" panose="02020603050405020304" pitchFamily="18" charset="0"/>
              <a:cs typeface="Times New Roman" panose="02020603050405020304" pitchFamily="18" charset="0"/>
            </a:endParaRPr>
          </a:p>
          <a:p>
            <a:r>
              <a:rPr lang="en-US" sz="2000" dirty="0">
                <a:solidFill>
                  <a:schemeClr val="accent3">
                    <a:lumMod val="75000"/>
                  </a:schemeClr>
                </a:solidFill>
                <a:latin typeface="Times New Roman" panose="02020603050405020304" pitchFamily="18" charset="0"/>
                <a:cs typeface="Times New Roman" panose="02020603050405020304" pitchFamily="18" charset="0"/>
                <a:sym typeface="Symbol" panose="05050102010706020507" pitchFamily="18" charset="2"/>
              </a:rPr>
              <a: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Tài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sản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được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bảo</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vê</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cho</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tới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khi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hết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gía</a:t>
            </a:r>
            <a:r>
              <a:rPr lang="en-US" sz="2000" dirty="0">
                <a:solidFill>
                  <a:schemeClr val="accent3">
                    <a:lumMod val="75000"/>
                  </a:schemeClr>
                </a:solidFill>
                <a:latin typeface="Times New Roman" panose="02020603050405020304" pitchFamily="18" charset="0"/>
                <a:cs typeface="Times New Roman" panose="02020603050405020304" pitchFamily="18" charset="0"/>
              </a:rPr>
              <a:t> trị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sử</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dụng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hoặc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hết</a:t>
            </a:r>
            <a:r>
              <a:rPr lang="en-US" sz="2000" dirty="0">
                <a:solidFill>
                  <a:schemeClr val="accent3">
                    <a:lumMod val="75000"/>
                  </a:schemeClr>
                </a:solidFill>
                <a:latin typeface="Times New Roman" panose="02020603050405020304" pitchFamily="18" charset="0"/>
                <a:cs typeface="Times New Roman" panose="02020603050405020304" pitchFamily="18" charset="0"/>
              </a:rPr>
              <a:t> ý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nghĩa</a:t>
            </a:r>
            <a:r>
              <a:rPr lang="en-US" sz="2000" dirty="0">
                <a:solidFill>
                  <a:schemeClr val="accent3">
                    <a:lumMod val="75000"/>
                  </a:schemeClr>
                </a:solidFill>
                <a:latin typeface="Times New Roman" panose="02020603050405020304" pitchFamily="18" charset="0"/>
                <a:cs typeface="Times New Roman" panose="02020603050405020304" pitchFamily="18" charset="0"/>
              </a:rPr>
              <a:t> bí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mật</a:t>
            </a:r>
            <a:r>
              <a:rPr lang="en-US" sz="2000" dirty="0">
                <a:solidFill>
                  <a:schemeClr val="accent3">
                    <a:lumMod val="75000"/>
                  </a:schemeClr>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42914839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a:t>
            </a:fld>
            <a:endParaRPr lang="en-US"/>
          </a:p>
        </p:txBody>
      </p:sp>
      <p:sp>
        <p:nvSpPr>
          <p:cNvPr id="9" name="Text Placeholder 3">
            <a:extLst>
              <a:ext uri="{FF2B5EF4-FFF2-40B4-BE49-F238E27FC236}">
                <a16:creationId xmlns:a16="http://schemas.microsoft.com/office/drawing/2014/main" id="{B1F00BDC-6831-D2E4-FA8E-168BC7B0B375}"/>
              </a:ext>
            </a:extLst>
          </p:cNvPr>
          <p:cNvSpPr txBox="1">
            <a:spLocks/>
          </p:cNvSpPr>
          <p:nvPr/>
        </p:nvSpPr>
        <p:spPr>
          <a:xfrm>
            <a:off x="2543310" y="637869"/>
            <a:ext cx="7090884" cy="474870"/>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latin typeface="Times New Roman" panose="02020603050405020304" pitchFamily="18" charset="0"/>
                <a:cs typeface="Times New Roman" panose="02020603050405020304" pitchFamily="18" charset="0"/>
              </a:rPr>
              <a:t> II. </a:t>
            </a:r>
            <a:r>
              <a:rPr lang="en-US" b="1" dirty="0" err="1">
                <a:latin typeface="Times New Roman" panose="02020603050405020304" pitchFamily="18" charset="0"/>
                <a:cs typeface="Times New Roman" panose="02020603050405020304" pitchFamily="18" charset="0"/>
              </a:rPr>
              <a:t>Giới</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thiệu</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thuật</a:t>
            </a:r>
            <a:r>
              <a:rPr lang="en-US" b="1" dirty="0">
                <a:latin typeface="Times New Roman" panose="02020603050405020304" pitchFamily="18" charset="0"/>
                <a:cs typeface="Times New Roman" panose="02020603050405020304" pitchFamily="18" charset="0"/>
              </a:rPr>
              <a:t> </a:t>
            </a:r>
            <a:r>
              <a:rPr lang="en-US" b="1" dirty="0" err="1">
                <a:latin typeface="Times New Roman" panose="02020603050405020304" pitchFamily="18" charset="0"/>
                <a:cs typeface="Times New Roman" panose="02020603050405020304" pitchFamily="18" charset="0"/>
              </a:rPr>
              <a:t>toán</a:t>
            </a:r>
            <a:endParaRPr lang="en-US" b="1" dirty="0">
              <a:latin typeface="Times New Roman" panose="02020603050405020304" pitchFamily="18" charset="0"/>
              <a:cs typeface="Times New Roman" panose="02020603050405020304" pitchFamily="18" charset="0"/>
            </a:endParaRPr>
          </a:p>
        </p:txBody>
      </p:sp>
      <p:sp>
        <p:nvSpPr>
          <p:cNvPr id="12" name="TextBox 11">
            <a:extLst>
              <a:ext uri="{FF2B5EF4-FFF2-40B4-BE49-F238E27FC236}">
                <a16:creationId xmlns:a16="http://schemas.microsoft.com/office/drawing/2014/main" id="{DB27381E-D8F1-152B-5F8F-03DB1BEF71EB}"/>
              </a:ext>
            </a:extLst>
          </p:cNvPr>
          <p:cNvSpPr txBox="1"/>
          <p:nvPr/>
        </p:nvSpPr>
        <p:spPr>
          <a:xfrm>
            <a:off x="802862" y="1407619"/>
            <a:ext cx="7851281" cy="400110"/>
          </a:xfrm>
          <a:prstGeom prst="rect">
            <a:avLst/>
          </a:prstGeom>
          <a:noFill/>
        </p:spPr>
        <p:txBody>
          <a:bodyPr wrap="square" rtlCol="0">
            <a:spAutoFit/>
          </a:bodyPr>
          <a:lstStyle/>
          <a:p>
            <a:r>
              <a:rPr lang="en-US" sz="2000" dirty="0">
                <a:solidFill>
                  <a:schemeClr val="accent3">
                    <a:lumMod val="75000"/>
                  </a:schemeClr>
                </a:solidFill>
                <a:latin typeface="Times New Roman" panose="02020603050405020304" pitchFamily="18" charset="0"/>
                <a:cs typeface="Times New Roman" panose="02020603050405020304" pitchFamily="18" charset="0"/>
              </a:rPr>
              <a:t>1.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Mật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Vigenère</a:t>
            </a:r>
            <a:endParaRPr lang="vi-VN" sz="2400" dirty="0">
              <a:solidFill>
                <a:schemeClr val="accent3">
                  <a:lumMod val="75000"/>
                </a:schemeClr>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86CCC870-8094-A6FD-5F45-6067B47F21EA}"/>
              </a:ext>
            </a:extLst>
          </p:cNvPr>
          <p:cNvSpPr txBox="1"/>
          <p:nvPr/>
        </p:nvSpPr>
        <p:spPr>
          <a:xfrm>
            <a:off x="1434558" y="2274615"/>
            <a:ext cx="8199636" cy="2862322"/>
          </a:xfrm>
          <a:prstGeom prst="rect">
            <a:avLst/>
          </a:prstGeom>
          <a:noFill/>
        </p:spPr>
        <p:txBody>
          <a:bodyPr wrap="square" rtlCol="0">
            <a:spAutoFit/>
          </a:bodyPr>
          <a:lstStyle/>
          <a:p>
            <a:pPr marL="285750" indent="-285750">
              <a:buFontTx/>
              <a:buChar char="-"/>
            </a:pPr>
            <a:r>
              <a:rPr lang="en-US" sz="2000" dirty="0" err="1">
                <a:solidFill>
                  <a:schemeClr val="accent3">
                    <a:lumMod val="75000"/>
                  </a:schemeClr>
                </a:solidFill>
                <a:latin typeface="Times New Roman" panose="02020603050405020304" pitchFamily="18" charset="0"/>
                <a:cs typeface="Times New Roman" panose="02020603050405020304" pitchFamily="18" charset="0"/>
              </a:rPr>
              <a:t>Mật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Vigenère</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là</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một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pháp</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hóa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chữ</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văn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bản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tiếng</a:t>
            </a:r>
            <a:r>
              <a:rPr lang="en-US" sz="2000" dirty="0">
                <a:solidFill>
                  <a:schemeClr val="accent3">
                    <a:lumMod val="75000"/>
                  </a:schemeClr>
                </a:solidFill>
                <a:latin typeface="Times New Roman" panose="02020603050405020304" pitchFamily="18" charset="0"/>
                <a:cs typeface="Times New Roman" panose="02020603050405020304" pitchFamily="18" charset="0"/>
              </a:rPr>
              <a:t> Anh,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lần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đầu</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tiên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được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mô</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bởi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Giovan</a:t>
            </a:r>
            <a:r>
              <a:rPr lang="en-US" sz="2000" dirty="0">
                <a:solidFill>
                  <a:schemeClr val="accent3">
                    <a:lumMod val="75000"/>
                  </a:schemeClr>
                </a:solidFill>
                <a:latin typeface="Times New Roman" panose="02020603050405020304" pitchFamily="18" charset="0"/>
                <a:cs typeface="Times New Roman" panose="02020603050405020304" pitchFamily="18" charset="0"/>
              </a:rPr>
              <a:t> Battista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Bellaso</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vào</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năm</a:t>
            </a:r>
            <a:r>
              <a:rPr lang="en-US" sz="2000" dirty="0">
                <a:solidFill>
                  <a:schemeClr val="accent3">
                    <a:lumMod val="75000"/>
                  </a:schemeClr>
                </a:solidFill>
                <a:latin typeface="Times New Roman" panose="02020603050405020304" pitchFamily="18" charset="0"/>
                <a:cs typeface="Times New Roman" panose="02020603050405020304" pitchFamily="18" charset="0"/>
              </a:rPr>
              <a:t> 1553.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pháp</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hóa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mật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Vigenère</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dễ</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hiểu</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và</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dễ</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thực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hiện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nhưng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chỉ</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đến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năm</a:t>
            </a:r>
            <a:r>
              <a:rPr lang="en-US" sz="2000" dirty="0">
                <a:solidFill>
                  <a:schemeClr val="accent3">
                    <a:lumMod val="75000"/>
                  </a:schemeClr>
                </a:solidFill>
                <a:latin typeface="Times New Roman" panose="02020603050405020304" pitchFamily="18" charset="0"/>
                <a:cs typeface="Times New Roman" panose="02020603050405020304" pitchFamily="18" charset="0"/>
              </a:rPr>
              <a:t> 1863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với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nhiều</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nỗ</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lực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suốt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thế</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kỷ</a:t>
            </a:r>
            <a:r>
              <a:rPr lang="en-US" sz="2000" dirty="0">
                <a:solidFill>
                  <a:schemeClr val="accent3">
                    <a:lumMod val="75000"/>
                  </a:schemeClr>
                </a:solidFill>
                <a:latin typeface="Times New Roman" panose="02020603050405020304" pitchFamily="18" charset="0"/>
                <a:cs typeface="Times New Roman" panose="02020603050405020304" pitchFamily="18" charset="0"/>
              </a:rPr>
              <a:t>, Friedrich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Kasiski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mới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xuất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bản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một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pháp</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chung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để</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giải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mật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Vigenère</a:t>
            </a:r>
            <a:r>
              <a:rPr lang="en-US" sz="2000" dirty="0">
                <a:solidFill>
                  <a:schemeClr val="accent3">
                    <a:lumMod val="75000"/>
                  </a:schemeClr>
                </a:solidFill>
                <a:latin typeface="Times New Roman" panose="02020603050405020304" pitchFamily="18" charset="0"/>
                <a:cs typeface="Times New Roman" panose="02020603050405020304" pitchFamily="18" charset="0"/>
              </a:rPr>
              <a:t>.</a:t>
            </a:r>
          </a:p>
          <a:p>
            <a:pPr marL="285750" indent="-285750">
              <a:buFontTx/>
              <a:buChar char="-"/>
            </a:pPr>
            <a:endParaRPr lang="en-US" sz="2000" dirty="0">
              <a:solidFill>
                <a:schemeClr val="accent3">
                  <a:lumMod val="75000"/>
                </a:schemeClr>
              </a:solidFill>
              <a:latin typeface="Times New Roman" panose="02020603050405020304" pitchFamily="18" charset="0"/>
              <a:cs typeface="Times New Roman" panose="02020603050405020304" pitchFamily="18" charset="0"/>
            </a:endParaRPr>
          </a:p>
          <a:p>
            <a:pPr marL="285750" indent="-285750">
              <a:buFontTx/>
              <a:buChar char="-"/>
            </a:pPr>
            <a:r>
              <a:rPr lang="vi-VN" sz="2000" dirty="0">
                <a:solidFill>
                  <a:schemeClr val="accent3">
                    <a:lumMod val="75000"/>
                  </a:schemeClr>
                </a:solidFill>
                <a:latin typeface="Times New Roman" panose="02020603050405020304" pitchFamily="18" charset="0"/>
                <a:cs typeface="Times New Roman" panose="02020603050405020304" pitchFamily="18" charset="0"/>
              </a:rPr>
              <a:t>Mật mã Vigenère là tập hợp các quy tắc thay thế chữ cái đơn trong bảng chữ cái tiếng Anh qua việc sử dụng 26 mật mã Caesar với các bước dịch chuyển từ 0 đến 25 tương ứng từ chữ ‘a’ đến chữ ‘z’</a:t>
            </a:r>
            <a:endParaRPr lang="en-US" sz="2000" dirty="0">
              <a:solidFill>
                <a:schemeClr val="accent3">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56504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a:t>
            </a:fld>
            <a:endParaRPr lang="en-US"/>
          </a:p>
        </p:txBody>
      </p:sp>
      <p:sp>
        <p:nvSpPr>
          <p:cNvPr id="12" name="TextBox 11">
            <a:extLst>
              <a:ext uri="{FF2B5EF4-FFF2-40B4-BE49-F238E27FC236}">
                <a16:creationId xmlns:a16="http://schemas.microsoft.com/office/drawing/2014/main" id="{DB27381E-D8F1-152B-5F8F-03DB1BEF71EB}"/>
              </a:ext>
            </a:extLst>
          </p:cNvPr>
          <p:cNvSpPr txBox="1"/>
          <p:nvPr/>
        </p:nvSpPr>
        <p:spPr>
          <a:xfrm>
            <a:off x="1356820" y="583914"/>
            <a:ext cx="7851281" cy="400110"/>
          </a:xfrm>
          <a:prstGeom prst="rect">
            <a:avLst/>
          </a:prstGeom>
          <a:noFill/>
        </p:spPr>
        <p:txBody>
          <a:bodyPr wrap="square" rtlCol="0">
            <a:spAutoFit/>
          </a:bodyPr>
          <a:lstStyle/>
          <a:p>
            <a:r>
              <a:rPr lang="en-US" sz="2000" dirty="0">
                <a:solidFill>
                  <a:srgbClr val="73EBF9"/>
                </a:solidFill>
                <a:latin typeface="Times New Roman" panose="02020603050405020304" pitchFamily="18" charset="0"/>
                <a:cs typeface="Times New Roman" panose="02020603050405020304" pitchFamily="18" charset="0"/>
              </a:rPr>
              <a:t>2. </a:t>
            </a:r>
            <a:r>
              <a:rPr lang="en-US" sz="2000" dirty="0" err="1">
                <a:solidFill>
                  <a:srgbClr val="73EBF9"/>
                </a:solidFill>
                <a:latin typeface="Times New Roman" panose="02020603050405020304" pitchFamily="18" charset="0"/>
                <a:cs typeface="Times New Roman" panose="02020603050405020304" pitchFamily="18" charset="0"/>
              </a:rPr>
              <a:t>Chức</a:t>
            </a:r>
            <a:r>
              <a:rPr lang="en-US" sz="2000" dirty="0">
                <a:solidFill>
                  <a:srgbClr val="73EBF9"/>
                </a:solidFill>
                <a:latin typeface="Times New Roman" panose="02020603050405020304" pitchFamily="18" charset="0"/>
                <a:cs typeface="Times New Roman" panose="02020603050405020304" pitchFamily="18" charset="0"/>
              </a:rPr>
              <a:t> </a:t>
            </a:r>
            <a:r>
              <a:rPr lang="en-US" sz="2000" dirty="0" err="1">
                <a:solidFill>
                  <a:srgbClr val="73EBF9"/>
                </a:solidFill>
                <a:latin typeface="Times New Roman" panose="02020603050405020304" pitchFamily="18" charset="0"/>
                <a:cs typeface="Times New Roman" panose="02020603050405020304" pitchFamily="18" charset="0"/>
              </a:rPr>
              <a:t>năng</a:t>
            </a:r>
            <a:endParaRPr lang="vi-VN" sz="2000" dirty="0">
              <a:solidFill>
                <a:srgbClr val="73EBF9"/>
              </a:solidFill>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86CCC870-8094-A6FD-5F45-6067B47F21EA}"/>
              </a:ext>
            </a:extLst>
          </p:cNvPr>
          <p:cNvSpPr txBox="1"/>
          <p:nvPr/>
        </p:nvSpPr>
        <p:spPr>
          <a:xfrm>
            <a:off x="761047" y="1303909"/>
            <a:ext cx="8703465" cy="1514325"/>
          </a:xfrm>
          <a:prstGeom prst="rect">
            <a:avLst/>
          </a:prstGeom>
          <a:noFill/>
        </p:spPr>
        <p:txBody>
          <a:bodyPr wrap="square" rtlCol="0">
            <a:spAutoFit/>
          </a:bodyPr>
          <a:lstStyle/>
          <a:p>
            <a:pPr lvl="1" algn="just">
              <a:lnSpc>
                <a:spcPct val="150000"/>
              </a:lnSpc>
            </a:pPr>
            <a:r>
              <a:rPr lang="en-US" sz="24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Vigenère</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là</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một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phương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pháp</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hoá</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văn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bản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sử</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dụng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một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bảng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chữ</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cái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dựa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trên</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một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dòng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hoặc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một</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số</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dòng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của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các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chữ</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cái</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Các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chức</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năng</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chính</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của</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mã</a:t>
            </a:r>
            <a:r>
              <a:rPr lang="en-US" sz="2000" dirty="0">
                <a:solidFill>
                  <a:schemeClr val="accent3">
                    <a:lumMod val="75000"/>
                  </a:schemeClr>
                </a:solidFill>
                <a:latin typeface="Times New Roman" panose="02020603050405020304" pitchFamily="18" charset="0"/>
                <a:cs typeface="Times New Roman" panose="02020603050405020304" pitchFamily="18" charset="0"/>
              </a:rPr>
              <a:t>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Vigenère</a:t>
            </a:r>
            <a:r>
              <a:rPr lang="en-US" sz="2000" dirty="0">
                <a:solidFill>
                  <a:schemeClr val="accent3">
                    <a:lumMod val="75000"/>
                  </a:schemeClr>
                </a:solidFill>
                <a:latin typeface="Times New Roman" panose="02020603050405020304" pitchFamily="18" charset="0"/>
                <a:cs typeface="Times New Roman" panose="02020603050405020304" pitchFamily="18" charset="0"/>
              </a:rPr>
              <a:t> bao </a:t>
            </a:r>
            <a:r>
              <a:rPr lang="en-US" sz="2000" dirty="0" err="1">
                <a:solidFill>
                  <a:schemeClr val="accent3">
                    <a:lumMod val="75000"/>
                  </a:schemeClr>
                </a:solidFill>
                <a:latin typeface="Times New Roman" panose="02020603050405020304" pitchFamily="18" charset="0"/>
                <a:cs typeface="Times New Roman" panose="02020603050405020304" pitchFamily="18" charset="0"/>
              </a:rPr>
              <a:t>gồm</a:t>
            </a:r>
            <a:r>
              <a:rPr lang="en-US" sz="2000" dirty="0">
                <a:solidFill>
                  <a:schemeClr val="accent3">
                    <a:lumMod val="75000"/>
                  </a:schemeClr>
                </a:solidFill>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1486849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4911CD9-52D8-4D46-8AE7-FD742B5A7A05}"/>
              </a:ext>
            </a:extLst>
          </p:cNvPr>
          <p:cNvSpPr/>
          <p:nvPr/>
        </p:nvSpPr>
        <p:spPr>
          <a:xfrm>
            <a:off x="1545995" y="1028343"/>
            <a:ext cx="9558779" cy="3970318"/>
          </a:xfrm>
          <a:prstGeom prst="rect">
            <a:avLst/>
          </a:prstGeom>
        </p:spPr>
        <p:txBody>
          <a:bodyPr wrap="square">
            <a:spAutoFit/>
          </a:bodyPr>
          <a:lstStyle/>
          <a:p>
            <a:r>
              <a:rPr lang="vi-VN" dirty="0">
                <a:solidFill>
                  <a:schemeClr val="accent3">
                    <a:lumMod val="75000"/>
                  </a:schemeClr>
                </a:solidFill>
              </a:rPr>
              <a:t>•</a:t>
            </a:r>
            <a:r>
              <a:rPr lang="en-US" dirty="0">
                <a:solidFill>
                  <a:schemeClr val="accent3">
                    <a:lumMod val="75000"/>
                  </a:schemeClr>
                </a:solidFill>
              </a:rPr>
              <a:t> </a:t>
            </a:r>
            <a:r>
              <a:rPr lang="vi-VN" dirty="0">
                <a:solidFill>
                  <a:schemeClr val="accent3">
                    <a:lumMod val="75000"/>
                  </a:schemeClr>
                </a:solidFill>
              </a:rPr>
              <a:t>Giải mã văn bản: Sử dụng cùng một từ khóa đã được sử dụng để mã hoá, giải mã văn bản mã hóa trở lại văn bản gốc. Quy trình này bao gồm việc áp dụng phép tính ngược lại, sử dụng dịch chuyển ngược với mỗi ký tự của từ khóa.</a:t>
            </a:r>
            <a:endParaRPr lang="en-US" dirty="0">
              <a:solidFill>
                <a:schemeClr val="accent3">
                  <a:lumMod val="75000"/>
                </a:schemeClr>
              </a:solidFill>
            </a:endParaRPr>
          </a:p>
          <a:p>
            <a:endParaRPr lang="vi-VN" dirty="0">
              <a:solidFill>
                <a:schemeClr val="accent3">
                  <a:lumMod val="75000"/>
                </a:schemeClr>
              </a:solidFill>
            </a:endParaRPr>
          </a:p>
          <a:p>
            <a:r>
              <a:rPr lang="vi-VN" dirty="0">
                <a:solidFill>
                  <a:schemeClr val="accent3">
                    <a:lumMod val="75000"/>
                  </a:schemeClr>
                </a:solidFill>
              </a:rPr>
              <a:t>•</a:t>
            </a:r>
            <a:r>
              <a:rPr lang="en-US" dirty="0">
                <a:solidFill>
                  <a:schemeClr val="accent3">
                    <a:lumMod val="75000"/>
                  </a:schemeClr>
                </a:solidFill>
              </a:rPr>
              <a:t> </a:t>
            </a:r>
            <a:r>
              <a:rPr lang="vi-VN" dirty="0">
                <a:solidFill>
                  <a:schemeClr val="accent3">
                    <a:lumMod val="75000"/>
                  </a:schemeClr>
                </a:solidFill>
              </a:rPr>
              <a:t>Độ bảo mật tương đối: Mã Vigenère có độ bảo mật tương đối so với các phương pháp mã hóa đơn giản hơn như Caesar cipher, do nó sử dụng từ khóa có thể là bất kỳ từ nào, làm cho việc xác định chuỗi các dịch chuyển trở nên khó khăn hơn.</a:t>
            </a:r>
            <a:endParaRPr lang="en-US" dirty="0">
              <a:solidFill>
                <a:schemeClr val="accent3">
                  <a:lumMod val="75000"/>
                </a:schemeClr>
              </a:solidFill>
            </a:endParaRPr>
          </a:p>
          <a:p>
            <a:endParaRPr lang="vi-VN" dirty="0">
              <a:solidFill>
                <a:schemeClr val="accent3">
                  <a:lumMod val="75000"/>
                </a:schemeClr>
              </a:solidFill>
            </a:endParaRPr>
          </a:p>
          <a:p>
            <a:r>
              <a:rPr lang="vi-VN" dirty="0">
                <a:solidFill>
                  <a:schemeClr val="accent3">
                    <a:lumMod val="75000"/>
                  </a:schemeClr>
                </a:solidFill>
              </a:rPr>
              <a:t>•</a:t>
            </a:r>
            <a:r>
              <a:rPr lang="en-US" dirty="0">
                <a:solidFill>
                  <a:schemeClr val="accent3">
                    <a:lumMod val="75000"/>
                  </a:schemeClr>
                </a:solidFill>
              </a:rPr>
              <a:t> </a:t>
            </a:r>
            <a:r>
              <a:rPr lang="vi-VN" dirty="0">
                <a:solidFill>
                  <a:schemeClr val="accent3">
                    <a:lumMod val="75000"/>
                  </a:schemeClr>
                </a:solidFill>
              </a:rPr>
              <a:t>Khả năng thay đổi từ khóa: Có thể thay đổi từ khóa để tăng cường độ bảo mật, tránh được việc giải mã bằng phương pháp thử và sai.</a:t>
            </a:r>
            <a:endParaRPr lang="en-US" dirty="0">
              <a:solidFill>
                <a:schemeClr val="accent3">
                  <a:lumMod val="75000"/>
                </a:schemeClr>
              </a:solidFill>
            </a:endParaRPr>
          </a:p>
          <a:p>
            <a:endParaRPr lang="vi-VN" dirty="0">
              <a:solidFill>
                <a:schemeClr val="accent3">
                  <a:lumMod val="75000"/>
                </a:schemeClr>
              </a:solidFill>
            </a:endParaRPr>
          </a:p>
          <a:p>
            <a:r>
              <a:rPr lang="vi-VN" dirty="0">
                <a:solidFill>
                  <a:schemeClr val="accent3">
                    <a:lumMod val="75000"/>
                  </a:schemeClr>
                </a:solidFill>
              </a:rPr>
              <a:t>•</a:t>
            </a:r>
            <a:r>
              <a:rPr lang="en-US" dirty="0">
                <a:solidFill>
                  <a:schemeClr val="accent3">
                    <a:lumMod val="75000"/>
                  </a:schemeClr>
                </a:solidFill>
              </a:rPr>
              <a:t> S</a:t>
            </a:r>
            <a:r>
              <a:rPr lang="vi-VN" dirty="0">
                <a:solidFill>
                  <a:schemeClr val="accent3">
                    <a:lumMod val="75000"/>
                  </a:schemeClr>
                </a:solidFill>
              </a:rPr>
              <a:t>ử dụng trong thời gian chiến tranh: Mã Vigenère đã được sử dụng trong quân sự và thương mại trong nhiều thế kỷ, đặc biệt là trước khi các phương pháp mã hóa hiện đại được phát triển.</a:t>
            </a:r>
          </a:p>
        </p:txBody>
      </p:sp>
    </p:spTree>
    <p:extLst>
      <p:ext uri="{BB962C8B-B14F-4D97-AF65-F5344CB8AC3E}">
        <p14:creationId xmlns:p14="http://schemas.microsoft.com/office/powerpoint/2010/main" val="3082663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9</a:t>
            </a:fld>
            <a:endParaRPr lang="en-US"/>
          </a:p>
        </p:txBody>
      </p:sp>
      <p:sp>
        <p:nvSpPr>
          <p:cNvPr id="12" name="TextBox 11">
            <a:extLst>
              <a:ext uri="{FF2B5EF4-FFF2-40B4-BE49-F238E27FC236}">
                <a16:creationId xmlns:a16="http://schemas.microsoft.com/office/drawing/2014/main" id="{DB27381E-D8F1-152B-5F8F-03DB1BEF71EB}"/>
              </a:ext>
            </a:extLst>
          </p:cNvPr>
          <p:cNvSpPr txBox="1"/>
          <p:nvPr/>
        </p:nvSpPr>
        <p:spPr>
          <a:xfrm>
            <a:off x="1291689" y="882581"/>
            <a:ext cx="7851281" cy="400110"/>
          </a:xfrm>
          <a:prstGeom prst="rect">
            <a:avLst/>
          </a:prstGeom>
          <a:noFill/>
        </p:spPr>
        <p:txBody>
          <a:bodyPr wrap="square" rtlCol="0">
            <a:spAutoFit/>
          </a:bodyPr>
          <a:lstStyle/>
          <a:p>
            <a:r>
              <a:rPr lang="en-US" sz="2000" dirty="0">
                <a:solidFill>
                  <a:srgbClr val="73EBF9"/>
                </a:solidFill>
              </a:rPr>
              <a:t>3. </a:t>
            </a:r>
            <a:r>
              <a:rPr lang="en-US" sz="2000" dirty="0" err="1">
                <a:solidFill>
                  <a:srgbClr val="73EBF9"/>
                </a:solidFill>
              </a:rPr>
              <a:t>Xử</a:t>
            </a:r>
            <a:r>
              <a:rPr lang="en-US" sz="2000" dirty="0">
                <a:solidFill>
                  <a:srgbClr val="73EBF9"/>
                </a:solidFill>
              </a:rPr>
              <a:t> </a:t>
            </a:r>
            <a:r>
              <a:rPr lang="en-US" sz="2000" dirty="0" err="1">
                <a:solidFill>
                  <a:srgbClr val="73EBF9"/>
                </a:solidFill>
              </a:rPr>
              <a:t>lý</a:t>
            </a:r>
            <a:r>
              <a:rPr lang="en-US" sz="2000" dirty="0">
                <a:solidFill>
                  <a:srgbClr val="73EBF9"/>
                </a:solidFill>
              </a:rPr>
              <a:t> </a:t>
            </a:r>
            <a:r>
              <a:rPr lang="en-US" sz="2000" dirty="0" err="1">
                <a:solidFill>
                  <a:srgbClr val="73EBF9"/>
                </a:solidFill>
              </a:rPr>
              <a:t>dữ</a:t>
            </a:r>
            <a:r>
              <a:rPr lang="en-US" sz="2000" dirty="0">
                <a:solidFill>
                  <a:srgbClr val="73EBF9"/>
                </a:solidFill>
              </a:rPr>
              <a:t> </a:t>
            </a:r>
            <a:r>
              <a:rPr lang="en-US" sz="2000" dirty="0" err="1">
                <a:solidFill>
                  <a:srgbClr val="73EBF9"/>
                </a:solidFill>
              </a:rPr>
              <a:t>liệu</a:t>
            </a:r>
            <a:endParaRPr lang="vi-VN" sz="2000" dirty="0">
              <a:solidFill>
                <a:srgbClr val="73EBF9"/>
              </a:solidFill>
            </a:endParaRPr>
          </a:p>
        </p:txBody>
      </p:sp>
      <p:sp>
        <p:nvSpPr>
          <p:cNvPr id="21" name="TextBox 20">
            <a:extLst>
              <a:ext uri="{FF2B5EF4-FFF2-40B4-BE49-F238E27FC236}">
                <a16:creationId xmlns:a16="http://schemas.microsoft.com/office/drawing/2014/main" id="{86CCC870-8094-A6FD-5F45-6067B47F21EA}"/>
              </a:ext>
            </a:extLst>
          </p:cNvPr>
          <p:cNvSpPr txBox="1"/>
          <p:nvPr/>
        </p:nvSpPr>
        <p:spPr>
          <a:xfrm>
            <a:off x="996041" y="1282691"/>
            <a:ext cx="9862457" cy="5113644"/>
          </a:xfrm>
          <a:prstGeom prst="rect">
            <a:avLst/>
          </a:prstGeom>
          <a:noFill/>
        </p:spPr>
        <p:txBody>
          <a:bodyPr wrap="square" rtlCol="0">
            <a:spAutoFit/>
          </a:bodyPr>
          <a:lstStyle/>
          <a:p>
            <a:pPr algn="just">
              <a:lnSpc>
                <a:spcPct val="150000"/>
              </a:lnSpc>
            </a:pPr>
            <a:r>
              <a:rPr lang="en-US" sz="2000" dirty="0">
                <a:solidFill>
                  <a:srgbClr val="73EBF9"/>
                </a:solidFill>
              </a:rPr>
              <a:t>	</a:t>
            </a:r>
            <a:r>
              <a:rPr lang="vi-VN" sz="2000" dirty="0">
                <a:solidFill>
                  <a:srgbClr val="73EBF9"/>
                </a:solidFill>
              </a:rPr>
              <a:t>Xử lý dữ liệu trong mã Vigenère bao gồm hai phần chính: mã hoá và giải mã. Dưới đây là cách xử lý dữ liệu cho cả hai trường hợp:</a:t>
            </a:r>
          </a:p>
          <a:p>
            <a:pPr algn="just">
              <a:lnSpc>
                <a:spcPct val="150000"/>
              </a:lnSpc>
            </a:pPr>
            <a:r>
              <a:rPr lang="vi-VN" sz="2000" dirty="0">
                <a:solidFill>
                  <a:srgbClr val="73EBF9"/>
                </a:solidFill>
              </a:rPr>
              <a:t>Mã hoá văn bản:</a:t>
            </a:r>
          </a:p>
          <a:p>
            <a:pPr algn="just">
              <a:lnSpc>
                <a:spcPct val="150000"/>
              </a:lnSpc>
            </a:pPr>
            <a:r>
              <a:rPr lang="vi-VN" sz="2000" dirty="0">
                <a:solidFill>
                  <a:srgbClr val="73EBF9"/>
                </a:solidFill>
              </a:rPr>
              <a:t>•</a:t>
            </a:r>
            <a:r>
              <a:rPr lang="en-US" sz="2000" dirty="0">
                <a:solidFill>
                  <a:srgbClr val="73EBF9"/>
                </a:solidFill>
              </a:rPr>
              <a:t>   </a:t>
            </a:r>
            <a:r>
              <a:rPr lang="vi-VN" sz="2000" dirty="0">
                <a:solidFill>
                  <a:srgbClr val="73EBF9"/>
                </a:solidFill>
              </a:rPr>
              <a:t>Chuẩn bị từ khóa: Chọn một từ khóa, thường là một từ hoặc cụm từ ngắn. Nếu văn bản cần mã hoá dài hơn từ khóa, từ khóa sẽ được lặp lại cho đến khi có đủ độ dài.</a:t>
            </a:r>
          </a:p>
          <a:p>
            <a:pPr algn="just">
              <a:lnSpc>
                <a:spcPct val="150000"/>
              </a:lnSpc>
            </a:pPr>
            <a:r>
              <a:rPr lang="vi-VN" sz="2000" dirty="0">
                <a:solidFill>
                  <a:srgbClr val="73EBF9"/>
                </a:solidFill>
              </a:rPr>
              <a:t>•</a:t>
            </a:r>
            <a:r>
              <a:rPr lang="en-US" sz="2000" dirty="0">
                <a:solidFill>
                  <a:srgbClr val="73EBF9"/>
                </a:solidFill>
              </a:rPr>
              <a:t>  </a:t>
            </a:r>
            <a:r>
              <a:rPr lang="vi-VN" sz="2000" dirty="0">
                <a:solidFill>
                  <a:srgbClr val="73EBF9"/>
                </a:solidFill>
              </a:rPr>
              <a:t>Chuẩn bị bảng mã Vigenère: Xây dựng một bảng chữ cái Vigenère, thường được sắp xếp thành các hàng và cột, trong đó mỗi hàng và mỗi cột tương ứng với một phép dịch chuyển của bảng chữ cái.</a:t>
            </a:r>
          </a:p>
          <a:p>
            <a:pPr algn="just">
              <a:lnSpc>
                <a:spcPct val="150000"/>
              </a:lnSpc>
            </a:pPr>
            <a:r>
              <a:rPr lang="vi-VN" sz="2000" dirty="0">
                <a:solidFill>
                  <a:srgbClr val="73EBF9"/>
                </a:solidFill>
              </a:rPr>
              <a:t>•</a:t>
            </a:r>
            <a:r>
              <a:rPr lang="en-US" sz="2000" dirty="0">
                <a:solidFill>
                  <a:srgbClr val="73EBF9"/>
                </a:solidFill>
              </a:rPr>
              <a:t>   </a:t>
            </a:r>
            <a:r>
              <a:rPr lang="vi-VN" sz="2000" dirty="0">
                <a:solidFill>
                  <a:srgbClr val="73EBF9"/>
                </a:solidFill>
              </a:rPr>
              <a:t>Mã hoá văn bản: Duyệt qua từng ký tự của văn bản gốc và từng ký tự của từ khóa. Sử dụng phép dịch chuyển tương ứng trên bảng mã Vigenère để mã hoá từng ký tự của văn bản.</a:t>
            </a:r>
          </a:p>
        </p:txBody>
      </p:sp>
    </p:spTree>
    <p:extLst>
      <p:ext uri="{BB962C8B-B14F-4D97-AF65-F5344CB8AC3E}">
        <p14:creationId xmlns:p14="http://schemas.microsoft.com/office/powerpoint/2010/main" val="2688493353"/>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TM11936837</Template>
  <TotalTime>0</TotalTime>
  <Words>1016</Words>
  <Application>Microsoft Office PowerPoint</Application>
  <PresentationFormat>Widescreen</PresentationFormat>
  <Paragraphs>69</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Arial Nova</vt:lpstr>
      <vt:lpstr>Biome</vt:lpstr>
      <vt:lpstr>Biome Light</vt:lpstr>
      <vt:lpstr>Calibri</vt:lpstr>
      <vt:lpstr>Segoe UI</vt:lpstr>
      <vt:lpstr>Symbol</vt:lpstr>
      <vt:lpstr>Times New Roman</vt:lpstr>
      <vt:lpstr>Office Theme</vt:lpstr>
      <vt:lpstr>AN TOÀN BẢO MẬT THÔNG TIN</vt:lpstr>
      <vt:lpstr>THÀNH VIÊN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IV. Giới thiệu về ứng dụng bảo mật tại công ty FPT Shop</vt:lpstr>
      <vt:lpstr>Tính năng có thể được tích hợp vào ứng dụng bảo mật của FPT Shop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2022-07-13T15:59:43Z</dcterms:created>
  <dcterms:modified xsi:type="dcterms:W3CDTF">2024-05-11T09:57:25Z</dcterms:modified>
</cp:coreProperties>
</file>